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109"/>
  </p:notesMasterIdLst>
  <p:sldIdLst>
    <p:sldId id="257" r:id="rId4"/>
    <p:sldId id="258" r:id="rId5"/>
    <p:sldId id="259" r:id="rId6"/>
    <p:sldId id="260" r:id="rId7"/>
    <p:sldId id="264" r:id="rId8"/>
    <p:sldId id="268" r:id="rId9"/>
    <p:sldId id="269" r:id="rId10"/>
    <p:sldId id="270" r:id="rId11"/>
    <p:sldId id="321" r:id="rId12"/>
    <p:sldId id="271" r:id="rId13"/>
    <p:sldId id="322" r:id="rId14"/>
    <p:sldId id="272" r:id="rId15"/>
    <p:sldId id="323" r:id="rId16"/>
    <p:sldId id="273" r:id="rId17"/>
    <p:sldId id="324" r:id="rId18"/>
    <p:sldId id="274" r:id="rId19"/>
    <p:sldId id="325" r:id="rId20"/>
    <p:sldId id="275" r:id="rId21"/>
    <p:sldId id="326" r:id="rId22"/>
    <p:sldId id="276" r:id="rId23"/>
    <p:sldId id="327" r:id="rId24"/>
    <p:sldId id="277" r:id="rId25"/>
    <p:sldId id="328" r:id="rId26"/>
    <p:sldId id="278" r:id="rId27"/>
    <p:sldId id="329" r:id="rId28"/>
    <p:sldId id="279" r:id="rId29"/>
    <p:sldId id="330" r:id="rId30"/>
    <p:sldId id="280" r:id="rId31"/>
    <p:sldId id="331" r:id="rId32"/>
    <p:sldId id="332" r:id="rId33"/>
    <p:sldId id="333" r:id="rId34"/>
    <p:sldId id="281" r:id="rId35"/>
    <p:sldId id="282" r:id="rId36"/>
    <p:sldId id="334" r:id="rId37"/>
    <p:sldId id="283" r:id="rId38"/>
    <p:sldId id="335" r:id="rId39"/>
    <p:sldId id="284" r:id="rId40"/>
    <p:sldId id="336" r:id="rId41"/>
    <p:sldId id="285" r:id="rId42"/>
    <p:sldId id="337" r:id="rId43"/>
    <p:sldId id="286" r:id="rId44"/>
    <p:sldId id="338" r:id="rId45"/>
    <p:sldId id="287" r:id="rId46"/>
    <p:sldId id="339" r:id="rId47"/>
    <p:sldId id="288" r:id="rId48"/>
    <p:sldId id="340" r:id="rId49"/>
    <p:sldId id="289" r:id="rId50"/>
    <p:sldId id="341" r:id="rId51"/>
    <p:sldId id="290" r:id="rId52"/>
    <p:sldId id="342" r:id="rId53"/>
    <p:sldId id="291" r:id="rId54"/>
    <p:sldId id="343" r:id="rId55"/>
    <p:sldId id="292" r:id="rId56"/>
    <p:sldId id="344" r:id="rId57"/>
    <p:sldId id="345" r:id="rId58"/>
    <p:sldId id="346" r:id="rId59"/>
    <p:sldId id="294" r:id="rId60"/>
    <p:sldId id="295" r:id="rId61"/>
    <p:sldId id="347" r:id="rId62"/>
    <p:sldId id="296" r:id="rId63"/>
    <p:sldId id="348" r:id="rId64"/>
    <p:sldId id="297" r:id="rId65"/>
    <p:sldId id="350" r:id="rId66"/>
    <p:sldId id="298" r:id="rId67"/>
    <p:sldId id="351" r:id="rId68"/>
    <p:sldId id="299" r:id="rId69"/>
    <p:sldId id="352" r:id="rId70"/>
    <p:sldId id="300" r:id="rId71"/>
    <p:sldId id="353" r:id="rId72"/>
    <p:sldId id="301" r:id="rId73"/>
    <p:sldId id="354" r:id="rId74"/>
    <p:sldId id="302" r:id="rId75"/>
    <p:sldId id="355" r:id="rId76"/>
    <p:sldId id="303" r:id="rId77"/>
    <p:sldId id="356" r:id="rId78"/>
    <p:sldId id="304" r:id="rId79"/>
    <p:sldId id="357" r:id="rId80"/>
    <p:sldId id="305" r:id="rId81"/>
    <p:sldId id="358" r:id="rId82"/>
    <p:sldId id="306" r:id="rId83"/>
    <p:sldId id="359" r:id="rId84"/>
    <p:sldId id="308" r:id="rId85"/>
    <p:sldId id="309" r:id="rId86"/>
    <p:sldId id="360" r:id="rId87"/>
    <p:sldId id="361" r:id="rId88"/>
    <p:sldId id="372" r:id="rId89"/>
    <p:sldId id="311" r:id="rId90"/>
    <p:sldId id="363" r:id="rId91"/>
    <p:sldId id="312" r:id="rId92"/>
    <p:sldId id="364" r:id="rId93"/>
    <p:sldId id="313" r:id="rId94"/>
    <p:sldId id="365" r:id="rId95"/>
    <p:sldId id="314" r:id="rId96"/>
    <p:sldId id="366" r:id="rId97"/>
    <p:sldId id="315" r:id="rId98"/>
    <p:sldId id="367" r:id="rId99"/>
    <p:sldId id="316" r:id="rId100"/>
    <p:sldId id="368" r:id="rId101"/>
    <p:sldId id="317" r:id="rId102"/>
    <p:sldId id="369" r:id="rId103"/>
    <p:sldId id="318" r:id="rId104"/>
    <p:sldId id="370" r:id="rId105"/>
    <p:sldId id="319" r:id="rId106"/>
    <p:sldId id="371" r:id="rId107"/>
    <p:sldId id="267" r:id="rId10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51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slide" Target="slides/slide86.xml"/><Relationship Id="rId112" Type="http://schemas.openxmlformats.org/officeDocument/2006/relationships/theme" Target="theme/theme1.xml"/><Relationship Id="rId16" Type="http://schemas.openxmlformats.org/officeDocument/2006/relationships/slide" Target="slides/slide13.xml"/><Relationship Id="rId107" Type="http://schemas.openxmlformats.org/officeDocument/2006/relationships/slide" Target="slides/slide104.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102" Type="http://schemas.openxmlformats.org/officeDocument/2006/relationships/slide" Target="slides/slide99.xml"/><Relationship Id="rId5" Type="http://schemas.openxmlformats.org/officeDocument/2006/relationships/slide" Target="slides/slide2.xml"/><Relationship Id="rId90" Type="http://schemas.openxmlformats.org/officeDocument/2006/relationships/slide" Target="slides/slide87.xml"/><Relationship Id="rId95" Type="http://schemas.openxmlformats.org/officeDocument/2006/relationships/slide" Target="slides/slide92.xml"/><Relationship Id="rId22" Type="http://schemas.openxmlformats.org/officeDocument/2006/relationships/slide" Target="slides/slide19.xml"/><Relationship Id="rId27" Type="http://schemas.openxmlformats.org/officeDocument/2006/relationships/slide" Target="slides/slide24.xml"/><Relationship Id="rId43" Type="http://schemas.openxmlformats.org/officeDocument/2006/relationships/slide" Target="slides/slide40.xml"/><Relationship Id="rId48" Type="http://schemas.openxmlformats.org/officeDocument/2006/relationships/slide" Target="slides/slide45.xml"/><Relationship Id="rId64" Type="http://schemas.openxmlformats.org/officeDocument/2006/relationships/slide" Target="slides/slide61.xml"/><Relationship Id="rId69" Type="http://schemas.openxmlformats.org/officeDocument/2006/relationships/slide" Target="slides/slide66.xml"/><Relationship Id="rId113" Type="http://schemas.openxmlformats.org/officeDocument/2006/relationships/tableStyles" Target="tableStyles.xml"/><Relationship Id="rId80" Type="http://schemas.openxmlformats.org/officeDocument/2006/relationships/slide" Target="slides/slide77.xml"/><Relationship Id="rId85" Type="http://schemas.openxmlformats.org/officeDocument/2006/relationships/slide" Target="slides/slide82.xml"/><Relationship Id="rId12" Type="http://schemas.openxmlformats.org/officeDocument/2006/relationships/slide" Target="slides/slide9.xml"/><Relationship Id="rId17" Type="http://schemas.openxmlformats.org/officeDocument/2006/relationships/slide" Target="slides/slide14.xml"/><Relationship Id="rId33" Type="http://schemas.openxmlformats.org/officeDocument/2006/relationships/slide" Target="slides/slide30.xml"/><Relationship Id="rId38" Type="http://schemas.openxmlformats.org/officeDocument/2006/relationships/slide" Target="slides/slide35.xml"/><Relationship Id="rId59" Type="http://schemas.openxmlformats.org/officeDocument/2006/relationships/slide" Target="slides/slide56.xml"/><Relationship Id="rId103" Type="http://schemas.openxmlformats.org/officeDocument/2006/relationships/slide" Target="slides/slide100.xml"/><Relationship Id="rId108" Type="http://schemas.openxmlformats.org/officeDocument/2006/relationships/slide" Target="slides/slide105.xml"/><Relationship Id="rId54" Type="http://schemas.openxmlformats.org/officeDocument/2006/relationships/slide" Target="slides/slide51.xml"/><Relationship Id="rId70" Type="http://schemas.openxmlformats.org/officeDocument/2006/relationships/slide" Target="slides/slide67.xml"/><Relationship Id="rId75" Type="http://schemas.openxmlformats.org/officeDocument/2006/relationships/slide" Target="slides/slide72.xml"/><Relationship Id="rId91" Type="http://schemas.openxmlformats.org/officeDocument/2006/relationships/slide" Target="slides/slide88.xml"/><Relationship Id="rId96" Type="http://schemas.openxmlformats.org/officeDocument/2006/relationships/slide" Target="slides/slide93.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6" Type="http://schemas.openxmlformats.org/officeDocument/2006/relationships/slide" Target="slides/slide103.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109" Type="http://schemas.openxmlformats.org/officeDocument/2006/relationships/notesMaster" Target="notesMasters/notesMaster1.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slide" Target="slides/slide101.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110" Type="http://schemas.openxmlformats.org/officeDocument/2006/relationships/presProps" Target="presProps.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slide" Target="slides/slide102.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93" Type="http://schemas.openxmlformats.org/officeDocument/2006/relationships/slide" Target="slides/slide90.xml"/><Relationship Id="rId98" Type="http://schemas.openxmlformats.org/officeDocument/2006/relationships/slide" Target="slides/slide95.xml"/><Relationship Id="rId3" Type="http://schemas.openxmlformats.org/officeDocument/2006/relationships/slideMaster" Target="slideMasters/slideMaster3.xml"/><Relationship Id="rId25" Type="http://schemas.openxmlformats.org/officeDocument/2006/relationships/slide" Target="slides/slide22.xml"/><Relationship Id="rId46" Type="http://schemas.openxmlformats.org/officeDocument/2006/relationships/slide" Target="slides/slide43.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62" Type="http://schemas.openxmlformats.org/officeDocument/2006/relationships/slide" Target="slides/slide59.xml"/><Relationship Id="rId83" Type="http://schemas.openxmlformats.org/officeDocument/2006/relationships/slide" Target="slides/slide80.xml"/><Relationship Id="rId88" Type="http://schemas.openxmlformats.org/officeDocument/2006/relationships/slide" Target="slides/slide85.xml"/><Relationship Id="rId11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8EA718-A847-460E-B9BF-A7C8A4F47740}" type="datetimeFigureOut">
              <a:rPr lang="en-US" smtClean="0"/>
              <a:t>5/17/2022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D8466C-2032-41A6-A1E2-752F405AD63B}" type="slidenum">
              <a:rPr lang="en-US" smtClean="0"/>
              <a:t>‹#›</a:t>
            </a:fld>
            <a:endParaRPr lang="en-US"/>
          </a:p>
        </p:txBody>
      </p:sp>
    </p:spTree>
    <p:extLst>
      <p:ext uri="{BB962C8B-B14F-4D97-AF65-F5344CB8AC3E}">
        <p14:creationId xmlns:p14="http://schemas.microsoft.com/office/powerpoint/2010/main" val="249330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Slide Image Placeholder 1"/>
          <p:cNvSpPr>
            <a:spLocks noGrp="1" noRot="1" noChangeAspect="1" noTextEdit="1"/>
          </p:cNvSpPr>
          <p:nvPr>
            <p:ph type="sldImg"/>
          </p:nvPr>
        </p:nvSpPr>
        <p:spPr>
          <a:ln/>
        </p:spPr>
      </p:sp>
      <p:sp>
        <p:nvSpPr>
          <p:cNvPr id="548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429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B15C60E1-0250-445B-B22E-56764BFEFA37}" type="slidenum">
              <a:rPr lang="en-US" altLang="en-US" sz="1200" smtClean="0">
                <a:solidFill>
                  <a:prstClr val="black"/>
                </a:solidFill>
              </a:rPr>
              <a:pPr eaLnBrk="1" hangingPunct="1">
                <a:defRPr/>
              </a:pPr>
              <a:t>1</a:t>
            </a:fld>
            <a:endParaRPr lang="en-US" altLang="en-US" sz="120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Slide Image Placeholder 1"/>
          <p:cNvSpPr>
            <a:spLocks noGrp="1" noRot="1" noChangeAspect="1" noTextEdit="1"/>
          </p:cNvSpPr>
          <p:nvPr>
            <p:ph type="sldImg"/>
          </p:nvPr>
        </p:nvSpPr>
        <p:spPr>
          <a:ln/>
        </p:spPr>
      </p:sp>
      <p:sp>
        <p:nvSpPr>
          <p:cNvPr id="549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531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2F783C8-D386-443F-8CB6-B8AA90321457}" type="slidenum">
              <a:rPr lang="en-US" altLang="en-US" sz="1200" smtClean="0">
                <a:solidFill>
                  <a:prstClr val="black"/>
                </a:solidFill>
              </a:rPr>
              <a:pPr eaLnBrk="1" hangingPunct="1">
                <a:defRPr/>
              </a:pPr>
              <a:t>3</a:t>
            </a:fld>
            <a:endParaRPr lang="en-US" altLang="en-US" sz="120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Slide Image Placeholder 1"/>
          <p:cNvSpPr>
            <a:spLocks noGrp="1" noRot="1" noChangeAspect="1" noTextEdit="1"/>
          </p:cNvSpPr>
          <p:nvPr>
            <p:ph type="sldImg"/>
          </p:nvPr>
        </p:nvSpPr>
        <p:spPr>
          <a:ln/>
        </p:spPr>
      </p:sp>
      <p:sp>
        <p:nvSpPr>
          <p:cNvPr id="550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634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159EDB4C-B6B0-4C5B-B1F0-E5CE0956E8C8}" type="slidenum">
              <a:rPr lang="en-US" altLang="en-US" sz="1200" smtClean="0">
                <a:solidFill>
                  <a:prstClr val="black"/>
                </a:solidFill>
              </a:rPr>
              <a:pPr eaLnBrk="1" hangingPunct="1">
                <a:defRPr/>
              </a:pPr>
              <a:t>4</a:t>
            </a:fld>
            <a:endParaRPr lang="en-US" altLang="en-US" sz="120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Slide Image Placeholder 1"/>
          <p:cNvSpPr>
            <a:spLocks noGrp="1" noRot="1" noChangeAspect="1" noTextEdit="1"/>
          </p:cNvSpPr>
          <p:nvPr>
            <p:ph type="sldImg"/>
          </p:nvPr>
        </p:nvSpPr>
        <p:spPr>
          <a:ln/>
        </p:spPr>
      </p:sp>
      <p:sp>
        <p:nvSpPr>
          <p:cNvPr id="555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043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F529169-F9CA-41CA-BD99-AD42FDDE74E3}" type="slidenum">
              <a:rPr lang="en-US" altLang="en-US" sz="1200" smtClean="0">
                <a:solidFill>
                  <a:prstClr val="black"/>
                </a:solidFill>
              </a:rPr>
              <a:pPr eaLnBrk="1" hangingPunct="1">
                <a:defRPr/>
              </a:pPr>
              <a:t>5</a:t>
            </a:fld>
            <a:endParaRPr lang="en-US" altLang="en-US" sz="120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8F1B7ED-979D-4681-AE78-C5594022DD44}"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C8AE-2AD2-451A-A682-D8F9CE0D05CF}" type="slidenum">
              <a:rPr lang="en-US" smtClean="0"/>
              <a:t>‹#›</a:t>
            </a:fld>
            <a:endParaRPr lang="en-US"/>
          </a:p>
        </p:txBody>
      </p:sp>
    </p:spTree>
    <p:extLst>
      <p:ext uri="{BB962C8B-B14F-4D97-AF65-F5344CB8AC3E}">
        <p14:creationId xmlns:p14="http://schemas.microsoft.com/office/powerpoint/2010/main" val="4220416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F1B7ED-979D-4681-AE78-C5594022DD44}"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C8AE-2AD2-451A-A682-D8F9CE0D05CF}" type="slidenum">
              <a:rPr lang="en-US" smtClean="0"/>
              <a:t>‹#›</a:t>
            </a:fld>
            <a:endParaRPr lang="en-US"/>
          </a:p>
        </p:txBody>
      </p:sp>
    </p:spTree>
    <p:extLst>
      <p:ext uri="{BB962C8B-B14F-4D97-AF65-F5344CB8AC3E}">
        <p14:creationId xmlns:p14="http://schemas.microsoft.com/office/powerpoint/2010/main" val="2397750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F1B7ED-979D-4681-AE78-C5594022DD44}"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C8AE-2AD2-451A-A682-D8F9CE0D05CF}" type="slidenum">
              <a:rPr lang="en-US" smtClean="0"/>
              <a:t>‹#›</a:t>
            </a:fld>
            <a:endParaRPr lang="en-US"/>
          </a:p>
        </p:txBody>
      </p:sp>
    </p:spTree>
    <p:extLst>
      <p:ext uri="{BB962C8B-B14F-4D97-AF65-F5344CB8AC3E}">
        <p14:creationId xmlns:p14="http://schemas.microsoft.com/office/powerpoint/2010/main" val="4079670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21807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64143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221180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26446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429930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867100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418615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0792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F1B7ED-979D-4681-AE78-C5594022DD44}"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C8AE-2AD2-451A-A682-D8F9CE0D05CF}" type="slidenum">
              <a:rPr lang="en-US" smtClean="0"/>
              <a:t>‹#›</a:t>
            </a:fld>
            <a:endParaRPr lang="en-US"/>
          </a:p>
        </p:txBody>
      </p:sp>
    </p:spTree>
    <p:extLst>
      <p:ext uri="{BB962C8B-B14F-4D97-AF65-F5344CB8AC3E}">
        <p14:creationId xmlns:p14="http://schemas.microsoft.com/office/powerpoint/2010/main" val="1926182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259658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598678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964976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665671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018550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349625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217399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683892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363322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62389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F1B7ED-979D-4681-AE78-C5594022DD44}"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FC8AE-2AD2-451A-A682-D8F9CE0D05CF}" type="slidenum">
              <a:rPr lang="en-US" smtClean="0"/>
              <a:t>‹#›</a:t>
            </a:fld>
            <a:endParaRPr lang="en-US"/>
          </a:p>
        </p:txBody>
      </p:sp>
    </p:spTree>
    <p:extLst>
      <p:ext uri="{BB962C8B-B14F-4D97-AF65-F5344CB8AC3E}">
        <p14:creationId xmlns:p14="http://schemas.microsoft.com/office/powerpoint/2010/main" val="24788344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369220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992375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2325822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31230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583605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55226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8F1B7ED-979D-4681-AE78-C5594022DD44}" type="datetimeFigureOut">
              <a:rPr lang="en-US" smtClean="0"/>
              <a:t>5/17/2022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FC8AE-2AD2-451A-A682-D8F9CE0D05CF}" type="slidenum">
              <a:rPr lang="en-US" smtClean="0"/>
              <a:t>‹#›</a:t>
            </a:fld>
            <a:endParaRPr lang="en-US"/>
          </a:p>
        </p:txBody>
      </p:sp>
    </p:spTree>
    <p:extLst>
      <p:ext uri="{BB962C8B-B14F-4D97-AF65-F5344CB8AC3E}">
        <p14:creationId xmlns:p14="http://schemas.microsoft.com/office/powerpoint/2010/main" val="2294942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8F1B7ED-979D-4681-AE78-C5594022DD44}" type="datetimeFigureOut">
              <a:rPr lang="en-US" smtClean="0"/>
              <a:t>5/17/2022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1FC8AE-2AD2-451A-A682-D8F9CE0D05CF}" type="slidenum">
              <a:rPr lang="en-US" smtClean="0"/>
              <a:t>‹#›</a:t>
            </a:fld>
            <a:endParaRPr lang="en-US"/>
          </a:p>
        </p:txBody>
      </p:sp>
    </p:spTree>
    <p:extLst>
      <p:ext uri="{BB962C8B-B14F-4D97-AF65-F5344CB8AC3E}">
        <p14:creationId xmlns:p14="http://schemas.microsoft.com/office/powerpoint/2010/main" val="59356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8F1B7ED-979D-4681-AE78-C5594022DD44}" type="datetimeFigureOut">
              <a:rPr lang="en-US" smtClean="0"/>
              <a:t>5/17/2022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1FC8AE-2AD2-451A-A682-D8F9CE0D05CF}" type="slidenum">
              <a:rPr lang="en-US" smtClean="0"/>
              <a:t>‹#›</a:t>
            </a:fld>
            <a:endParaRPr lang="en-US"/>
          </a:p>
        </p:txBody>
      </p:sp>
    </p:spTree>
    <p:extLst>
      <p:ext uri="{BB962C8B-B14F-4D97-AF65-F5344CB8AC3E}">
        <p14:creationId xmlns:p14="http://schemas.microsoft.com/office/powerpoint/2010/main" val="1756562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F1B7ED-979D-4681-AE78-C5594022DD44}" type="datetimeFigureOut">
              <a:rPr lang="en-US" smtClean="0"/>
              <a:t>5/17/2022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1FC8AE-2AD2-451A-A682-D8F9CE0D05CF}" type="slidenum">
              <a:rPr lang="en-US" smtClean="0"/>
              <a:t>‹#›</a:t>
            </a:fld>
            <a:endParaRPr lang="en-US"/>
          </a:p>
        </p:txBody>
      </p:sp>
    </p:spTree>
    <p:extLst>
      <p:ext uri="{BB962C8B-B14F-4D97-AF65-F5344CB8AC3E}">
        <p14:creationId xmlns:p14="http://schemas.microsoft.com/office/powerpoint/2010/main" val="3029979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F1B7ED-979D-4681-AE78-C5594022DD44}" type="datetimeFigureOut">
              <a:rPr lang="en-US" smtClean="0"/>
              <a:t>5/17/2022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FC8AE-2AD2-451A-A682-D8F9CE0D05CF}" type="slidenum">
              <a:rPr lang="en-US" smtClean="0"/>
              <a:t>‹#›</a:t>
            </a:fld>
            <a:endParaRPr lang="en-US"/>
          </a:p>
        </p:txBody>
      </p:sp>
    </p:spTree>
    <p:extLst>
      <p:ext uri="{BB962C8B-B14F-4D97-AF65-F5344CB8AC3E}">
        <p14:creationId xmlns:p14="http://schemas.microsoft.com/office/powerpoint/2010/main" val="3064480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F1B7ED-979D-4681-AE78-C5594022DD44}" type="datetimeFigureOut">
              <a:rPr lang="en-US" smtClean="0"/>
              <a:t>5/17/2022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FC8AE-2AD2-451A-A682-D8F9CE0D05CF}" type="slidenum">
              <a:rPr lang="en-US" smtClean="0"/>
              <a:t>‹#›</a:t>
            </a:fld>
            <a:endParaRPr lang="en-US"/>
          </a:p>
        </p:txBody>
      </p:sp>
    </p:spTree>
    <p:extLst>
      <p:ext uri="{BB962C8B-B14F-4D97-AF65-F5344CB8AC3E}">
        <p14:creationId xmlns:p14="http://schemas.microsoft.com/office/powerpoint/2010/main" val="4041797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F1B7ED-979D-4681-AE78-C5594022DD44}" type="datetimeFigureOut">
              <a:rPr lang="en-US" smtClean="0"/>
              <a:t>5/17/2022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1FC8AE-2AD2-451A-A682-D8F9CE0D05CF}" type="slidenum">
              <a:rPr lang="en-US" smtClean="0"/>
              <a:t>‹#›</a:t>
            </a:fld>
            <a:endParaRPr lang="en-US"/>
          </a:p>
        </p:txBody>
      </p:sp>
    </p:spTree>
    <p:extLst>
      <p:ext uri="{BB962C8B-B14F-4D97-AF65-F5344CB8AC3E}">
        <p14:creationId xmlns:p14="http://schemas.microsoft.com/office/powerpoint/2010/main" val="3869624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3825969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25730074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5.xml"/></Relationships>
</file>

<file path=ppt/slides/_rels/slide101.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5.xml"/></Relationships>
</file>

<file path=ppt/slides/_rels/slide102.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5.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4.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25.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0.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5.xml"/></Relationships>
</file>

<file path=ppt/slides/_rels/slide61.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5.xml"/></Relationships>
</file>

<file path=ppt/slides/_rels/slide62.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5.xml"/></Relationships>
</file>

<file path=ppt/slides/_rels/slide63.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5.xml"/></Relationships>
</file>

<file path=ppt/slides/_rels/slide64.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5.xml"/></Relationships>
</file>

<file path=ppt/slides/_rels/slide65.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5.xml"/></Relationships>
</file>

<file path=ppt/slides/_rels/slide66.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5.xml"/></Relationships>
</file>

<file path=ppt/slides/_rels/slide67.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5.xml"/></Relationships>
</file>

<file path=ppt/slides/_rels/slide68.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5.xml"/></Relationships>
</file>

<file path=ppt/slides/_rels/slide69.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0.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5.xml"/></Relationships>
</file>

<file path=ppt/slides/_rels/slide71.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5.xml"/></Relationships>
</file>

<file path=ppt/slides/_rels/slide72.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5.xml"/></Relationships>
</file>

<file path=ppt/slides/_rels/slide73.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5.xml"/></Relationships>
</file>

<file path=ppt/slides/_rels/slide74.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5.xml"/></Relationships>
</file>

<file path=ppt/slides/_rels/slide75.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5.xml"/></Relationships>
</file>

<file path=ppt/slides/_rels/slide76.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5.xml"/></Relationships>
</file>

<file path=ppt/slides/_rels/slide77.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5.xml"/></Relationships>
</file>

<file path=ppt/slides/_rels/slide78.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5.xml"/></Relationships>
</file>

<file path=ppt/slides/_rels/slide79.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5.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5.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8.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990600" y="381000"/>
            <a:ext cx="7772400" cy="857250"/>
          </a:xfrm>
        </p:spPr>
        <p:txBody>
          <a:bodyPr/>
          <a:lstStyle/>
          <a:p>
            <a:r>
              <a:rPr lang="en-US" altLang="en-US"/>
              <a:t>Hi-Landers Ham Class</a:t>
            </a:r>
          </a:p>
        </p:txBody>
      </p:sp>
      <p:sp>
        <p:nvSpPr>
          <p:cNvPr id="2051" name="Subtitle 2"/>
          <p:cNvSpPr>
            <a:spLocks noGrp="1"/>
          </p:cNvSpPr>
          <p:nvPr>
            <p:ph type="subTitle" idx="1"/>
          </p:nvPr>
        </p:nvSpPr>
        <p:spPr>
          <a:xfrm>
            <a:off x="1143000" y="5410200"/>
            <a:ext cx="6400800" cy="1219200"/>
          </a:xfrm>
        </p:spPr>
        <p:txBody>
          <a:bodyPr/>
          <a:lstStyle/>
          <a:p>
            <a:r>
              <a:rPr lang="en-US" altLang="en-US"/>
              <a:t>Instructed by Rich Bugarin W6EC</a:t>
            </a:r>
          </a:p>
        </p:txBody>
      </p:sp>
      <p:pic>
        <p:nvPicPr>
          <p:cNvPr id="2052" name="Picture 2" descr="C:\Documents and Settings\Rich Bugarin\My Documents\Rich\4x4\Hi-Landers\Art\Hi-Landers Logo 90dp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066800"/>
            <a:ext cx="4271963" cy="423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6684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Title 1"/>
          <p:cNvSpPr>
            <a:spLocks noGrp="1"/>
          </p:cNvSpPr>
          <p:nvPr>
            <p:ph type="title"/>
          </p:nvPr>
        </p:nvSpPr>
        <p:spPr/>
        <p:txBody>
          <a:bodyPr/>
          <a:lstStyle/>
          <a:p>
            <a:r>
              <a:rPr lang="en-US" altLang="en-US"/>
              <a:t>T6A02</a:t>
            </a:r>
          </a:p>
        </p:txBody>
      </p:sp>
      <p:sp>
        <p:nvSpPr>
          <p:cNvPr id="3" name="Content Placeholder 2"/>
          <p:cNvSpPr>
            <a:spLocks noGrp="1"/>
          </p:cNvSpPr>
          <p:nvPr>
            <p:ph idx="1"/>
          </p:nvPr>
        </p:nvSpPr>
        <p:spPr/>
        <p:txBody>
          <a:bodyPr/>
          <a:lstStyle/>
          <a:p>
            <a:pPr>
              <a:buFontTx/>
              <a:buNone/>
            </a:pPr>
            <a:r>
              <a:rPr lang="en-US" altLang="en-US" dirty="0"/>
              <a:t>What type of component is often used as an adjustable volume control?</a:t>
            </a:r>
          </a:p>
          <a:p>
            <a:pPr>
              <a:buFontTx/>
              <a:buNone/>
            </a:pPr>
            <a:r>
              <a:rPr lang="en-US" altLang="en-US" dirty="0"/>
              <a:t>A. Fixed resistor</a:t>
            </a:r>
          </a:p>
          <a:p>
            <a:pPr>
              <a:buFontTx/>
              <a:buNone/>
            </a:pPr>
            <a:r>
              <a:rPr lang="en-US" altLang="en-US" dirty="0"/>
              <a:t>B. Power resistor</a:t>
            </a:r>
          </a:p>
          <a:p>
            <a:pPr>
              <a:buFontTx/>
              <a:buNone/>
            </a:pPr>
            <a:r>
              <a:rPr lang="en-US" altLang="en-US" dirty="0"/>
              <a:t>C. Potentiometer</a:t>
            </a:r>
          </a:p>
          <a:p>
            <a:pPr>
              <a:buFontTx/>
              <a:buNone/>
            </a:pPr>
            <a:r>
              <a:rPr lang="en-US" altLang="en-US" dirty="0"/>
              <a:t>D. Transformer</a:t>
            </a:r>
          </a:p>
        </p:txBody>
      </p:sp>
    </p:spTree>
    <p:extLst>
      <p:ext uri="{BB962C8B-B14F-4D97-AF65-F5344CB8AC3E}">
        <p14:creationId xmlns:p14="http://schemas.microsoft.com/office/powerpoint/2010/main" val="71798284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Title 1"/>
          <p:cNvSpPr>
            <a:spLocks noGrp="1"/>
          </p:cNvSpPr>
          <p:nvPr>
            <p:ph type="title"/>
          </p:nvPr>
        </p:nvSpPr>
        <p:spPr/>
        <p:txBody>
          <a:bodyPr/>
          <a:lstStyle/>
          <a:p>
            <a:r>
              <a:rPr lang="en-US" altLang="en-US"/>
              <a:t>T6D09</a:t>
            </a:r>
          </a:p>
        </p:txBody>
      </p:sp>
      <p:sp>
        <p:nvSpPr>
          <p:cNvPr id="3" name="Content Placeholder 2"/>
          <p:cNvSpPr>
            <a:spLocks noGrp="1"/>
          </p:cNvSpPr>
          <p:nvPr>
            <p:ph idx="1"/>
          </p:nvPr>
        </p:nvSpPr>
        <p:spPr/>
        <p:txBody>
          <a:bodyPr/>
          <a:lstStyle/>
          <a:p>
            <a:pPr>
              <a:buFontTx/>
              <a:buNone/>
            </a:pPr>
            <a:r>
              <a:rPr lang="en-US" altLang="en-US" dirty="0"/>
              <a:t>What is the name of a device that combines several semiconductors and other components into one package?</a:t>
            </a:r>
          </a:p>
          <a:p>
            <a:pPr>
              <a:buFontTx/>
              <a:buNone/>
            </a:pPr>
            <a:r>
              <a:rPr lang="en-US" altLang="en-US" dirty="0">
                <a:solidFill>
                  <a:schemeClr val="bg1">
                    <a:lumMod val="75000"/>
                  </a:schemeClr>
                </a:solidFill>
              </a:rPr>
              <a:t>A. Transducer</a:t>
            </a:r>
          </a:p>
          <a:p>
            <a:pPr>
              <a:buFontTx/>
              <a:buNone/>
            </a:pPr>
            <a:r>
              <a:rPr lang="en-US" altLang="en-US" dirty="0">
                <a:solidFill>
                  <a:schemeClr val="bg1">
                    <a:lumMod val="75000"/>
                  </a:schemeClr>
                </a:solidFill>
              </a:rPr>
              <a:t>B. Multi-pole relay</a:t>
            </a:r>
          </a:p>
          <a:p>
            <a:pPr>
              <a:buFontTx/>
              <a:buNone/>
            </a:pPr>
            <a:r>
              <a:rPr lang="en-US" altLang="en-US" dirty="0"/>
              <a:t>C. Integrated circuit</a:t>
            </a:r>
          </a:p>
          <a:p>
            <a:pPr>
              <a:buFontTx/>
              <a:buNone/>
            </a:pPr>
            <a:r>
              <a:rPr lang="en-US" altLang="en-US" dirty="0">
                <a:solidFill>
                  <a:schemeClr val="bg1">
                    <a:lumMod val="75000"/>
                  </a:schemeClr>
                </a:solidFill>
              </a:rPr>
              <a:t>D. Transformer</a:t>
            </a:r>
          </a:p>
        </p:txBody>
      </p:sp>
      <p:pic>
        <p:nvPicPr>
          <p:cNvPr id="2" name="Picture 1">
            <a:extLst>
              <a:ext uri="{FF2B5EF4-FFF2-40B4-BE49-F238E27FC236}">
                <a16:creationId xmlns:a16="http://schemas.microsoft.com/office/drawing/2014/main" id="{B730F839-3D41-A460-7BCF-DF4D4901F8BD}"/>
              </a:ext>
            </a:extLst>
          </p:cNvPr>
          <p:cNvPicPr>
            <a:picLocks noChangeAspect="1"/>
          </p:cNvPicPr>
          <p:nvPr/>
        </p:nvPicPr>
        <p:blipFill>
          <a:blip r:embed="rId2"/>
          <a:stretch>
            <a:fillRect/>
          </a:stretch>
        </p:blipFill>
        <p:spPr>
          <a:xfrm>
            <a:off x="4343400" y="3752850"/>
            <a:ext cx="4514850" cy="3009900"/>
          </a:xfrm>
          <a:prstGeom prst="rect">
            <a:avLst/>
          </a:prstGeom>
        </p:spPr>
      </p:pic>
    </p:spTree>
    <p:extLst>
      <p:ext uri="{BB962C8B-B14F-4D97-AF65-F5344CB8AC3E}">
        <p14:creationId xmlns:p14="http://schemas.microsoft.com/office/powerpoint/2010/main" val="62431345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Title 1"/>
          <p:cNvSpPr>
            <a:spLocks noGrp="1"/>
          </p:cNvSpPr>
          <p:nvPr>
            <p:ph type="title"/>
          </p:nvPr>
        </p:nvSpPr>
        <p:spPr/>
        <p:txBody>
          <a:bodyPr/>
          <a:lstStyle/>
          <a:p>
            <a:r>
              <a:rPr lang="en-US" altLang="en-US"/>
              <a:t>T6D10</a:t>
            </a:r>
          </a:p>
        </p:txBody>
      </p:sp>
      <p:sp>
        <p:nvSpPr>
          <p:cNvPr id="3" name="Content Placeholder 2"/>
          <p:cNvSpPr>
            <a:spLocks noGrp="1"/>
          </p:cNvSpPr>
          <p:nvPr>
            <p:ph idx="1"/>
          </p:nvPr>
        </p:nvSpPr>
        <p:spPr/>
        <p:txBody>
          <a:bodyPr/>
          <a:lstStyle/>
          <a:p>
            <a:pPr>
              <a:buFontTx/>
              <a:buNone/>
            </a:pPr>
            <a:r>
              <a:rPr lang="en-US" altLang="en-US" sz="2800" dirty="0"/>
              <a:t>What is the function of component 2 in figure T-1?</a:t>
            </a:r>
          </a:p>
          <a:p>
            <a:pPr>
              <a:buFontTx/>
              <a:buNone/>
            </a:pPr>
            <a:r>
              <a:rPr lang="en-US" altLang="en-US" sz="2800" dirty="0"/>
              <a:t>A. Give off light when current flows through it</a:t>
            </a:r>
          </a:p>
          <a:p>
            <a:pPr>
              <a:buFontTx/>
              <a:buNone/>
            </a:pPr>
            <a:r>
              <a:rPr lang="en-US" altLang="en-US" sz="2800" dirty="0"/>
              <a:t>B. Supply electrical energy</a:t>
            </a:r>
          </a:p>
          <a:p>
            <a:pPr>
              <a:buFontTx/>
              <a:buNone/>
            </a:pPr>
            <a:r>
              <a:rPr lang="en-US" altLang="en-US" sz="2800" dirty="0"/>
              <a:t>C. Control the flow of current</a:t>
            </a:r>
          </a:p>
          <a:p>
            <a:pPr>
              <a:buFontTx/>
              <a:buNone/>
            </a:pPr>
            <a:r>
              <a:rPr lang="en-US" altLang="en-US" sz="2800" dirty="0"/>
              <a:t>D. Convert electrical energy into radio waves</a:t>
            </a:r>
          </a:p>
        </p:txBody>
      </p:sp>
      <p:pic>
        <p:nvPicPr>
          <p:cNvPr id="36454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24400" y="3429000"/>
            <a:ext cx="4419600" cy="315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4549" name="TextBox 4"/>
          <p:cNvSpPr txBox="1">
            <a:spLocks noChangeArrowheads="1"/>
          </p:cNvSpPr>
          <p:nvPr/>
        </p:nvSpPr>
        <p:spPr bwMode="auto">
          <a:xfrm>
            <a:off x="5867400" y="6248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T1</a:t>
            </a:r>
          </a:p>
        </p:txBody>
      </p:sp>
    </p:spTree>
    <p:extLst>
      <p:ext uri="{BB962C8B-B14F-4D97-AF65-F5344CB8AC3E}">
        <p14:creationId xmlns:p14="http://schemas.microsoft.com/office/powerpoint/2010/main" val="366727939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Title 1"/>
          <p:cNvSpPr>
            <a:spLocks noGrp="1"/>
          </p:cNvSpPr>
          <p:nvPr>
            <p:ph type="title"/>
          </p:nvPr>
        </p:nvSpPr>
        <p:spPr/>
        <p:txBody>
          <a:bodyPr/>
          <a:lstStyle/>
          <a:p>
            <a:r>
              <a:rPr lang="en-US" altLang="en-US"/>
              <a:t>T6D10</a:t>
            </a:r>
          </a:p>
        </p:txBody>
      </p:sp>
      <p:sp>
        <p:nvSpPr>
          <p:cNvPr id="3" name="Content Placeholder 2"/>
          <p:cNvSpPr>
            <a:spLocks noGrp="1"/>
          </p:cNvSpPr>
          <p:nvPr>
            <p:ph idx="1"/>
          </p:nvPr>
        </p:nvSpPr>
        <p:spPr/>
        <p:txBody>
          <a:bodyPr/>
          <a:lstStyle/>
          <a:p>
            <a:pPr>
              <a:buFontTx/>
              <a:buNone/>
            </a:pPr>
            <a:r>
              <a:rPr lang="en-US" altLang="en-US" sz="2800" dirty="0"/>
              <a:t>What is the function of component 2 in figure T-1?</a:t>
            </a:r>
          </a:p>
          <a:p>
            <a:pPr>
              <a:buFontTx/>
              <a:buNone/>
            </a:pPr>
            <a:r>
              <a:rPr lang="en-US" altLang="en-US" sz="2800" dirty="0">
                <a:solidFill>
                  <a:schemeClr val="bg1">
                    <a:lumMod val="75000"/>
                  </a:schemeClr>
                </a:solidFill>
              </a:rPr>
              <a:t>A. Give off light when current flows through it</a:t>
            </a:r>
          </a:p>
          <a:p>
            <a:pPr>
              <a:buFontTx/>
              <a:buNone/>
            </a:pPr>
            <a:r>
              <a:rPr lang="en-US" altLang="en-US" sz="2800" dirty="0">
                <a:solidFill>
                  <a:schemeClr val="bg1">
                    <a:lumMod val="75000"/>
                  </a:schemeClr>
                </a:solidFill>
              </a:rPr>
              <a:t>B. Supply electrical energy</a:t>
            </a:r>
          </a:p>
          <a:p>
            <a:pPr>
              <a:buFontTx/>
              <a:buNone/>
            </a:pPr>
            <a:r>
              <a:rPr lang="en-US" altLang="en-US" sz="2800" dirty="0"/>
              <a:t>C. Control the flow of current</a:t>
            </a:r>
          </a:p>
          <a:p>
            <a:pPr>
              <a:buFontTx/>
              <a:buNone/>
            </a:pPr>
            <a:r>
              <a:rPr lang="en-US" altLang="en-US" sz="2800" dirty="0">
                <a:solidFill>
                  <a:schemeClr val="bg1">
                    <a:lumMod val="75000"/>
                  </a:schemeClr>
                </a:solidFill>
              </a:rPr>
              <a:t>D. Convert electrical energy into radio waves</a:t>
            </a:r>
          </a:p>
        </p:txBody>
      </p:sp>
      <p:pic>
        <p:nvPicPr>
          <p:cNvPr id="36454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24400" y="3429000"/>
            <a:ext cx="4419600" cy="315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4549" name="TextBox 4"/>
          <p:cNvSpPr txBox="1">
            <a:spLocks noChangeArrowheads="1"/>
          </p:cNvSpPr>
          <p:nvPr/>
        </p:nvSpPr>
        <p:spPr bwMode="auto">
          <a:xfrm>
            <a:off x="5867400" y="6248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T1</a:t>
            </a:r>
          </a:p>
        </p:txBody>
      </p:sp>
    </p:spTree>
    <p:extLst>
      <p:ext uri="{BB962C8B-B14F-4D97-AF65-F5344CB8AC3E}">
        <p14:creationId xmlns:p14="http://schemas.microsoft.com/office/powerpoint/2010/main" val="357737994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Title 1"/>
          <p:cNvSpPr>
            <a:spLocks noGrp="1"/>
          </p:cNvSpPr>
          <p:nvPr>
            <p:ph type="title"/>
          </p:nvPr>
        </p:nvSpPr>
        <p:spPr/>
        <p:txBody>
          <a:bodyPr/>
          <a:lstStyle/>
          <a:p>
            <a:r>
              <a:rPr lang="en-US" altLang="en-US"/>
              <a:t>T6D11</a:t>
            </a:r>
          </a:p>
        </p:txBody>
      </p:sp>
      <p:sp>
        <p:nvSpPr>
          <p:cNvPr id="3" name="Content Placeholder 2"/>
          <p:cNvSpPr>
            <a:spLocks noGrp="1"/>
          </p:cNvSpPr>
          <p:nvPr>
            <p:ph idx="1"/>
          </p:nvPr>
        </p:nvSpPr>
        <p:spPr>
          <a:xfrm>
            <a:off x="457200" y="1600200"/>
            <a:ext cx="5791200" cy="4525963"/>
          </a:xfrm>
        </p:spPr>
        <p:txBody>
          <a:bodyPr/>
          <a:lstStyle/>
          <a:p>
            <a:pPr>
              <a:buFontTx/>
              <a:buNone/>
            </a:pPr>
            <a:r>
              <a:rPr lang="en-US" altLang="en-US" sz="2800" dirty="0"/>
              <a:t>Which of the following is a resonant or tuned circuit?</a:t>
            </a:r>
          </a:p>
          <a:p>
            <a:pPr>
              <a:buFontTx/>
              <a:buNone/>
            </a:pPr>
            <a:r>
              <a:rPr lang="en-US" altLang="en-US" sz="2800" dirty="0"/>
              <a:t>A. An inductor and a capacitor in series or parallel</a:t>
            </a:r>
          </a:p>
          <a:p>
            <a:pPr>
              <a:buFontTx/>
              <a:buNone/>
            </a:pPr>
            <a:r>
              <a:rPr lang="en-US" altLang="en-US" sz="2800" dirty="0"/>
              <a:t>B. A linear voltage regulator</a:t>
            </a:r>
          </a:p>
          <a:p>
            <a:pPr>
              <a:buFontTx/>
              <a:buNone/>
            </a:pPr>
            <a:r>
              <a:rPr lang="en-US" altLang="en-US" sz="2800" dirty="0"/>
              <a:t>C. A resistor circuit used for reducing standing wave ratio</a:t>
            </a:r>
          </a:p>
          <a:p>
            <a:pPr>
              <a:buFontTx/>
              <a:buNone/>
            </a:pPr>
            <a:r>
              <a:rPr lang="en-US" altLang="en-US" sz="2800" dirty="0"/>
              <a:t>D. A circuit designed to provide high-fidelity audio</a:t>
            </a:r>
          </a:p>
        </p:txBody>
      </p:sp>
    </p:spTree>
    <p:extLst>
      <p:ext uri="{BB962C8B-B14F-4D97-AF65-F5344CB8AC3E}">
        <p14:creationId xmlns:p14="http://schemas.microsoft.com/office/powerpoint/2010/main" val="283485617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See the source image">
            <a:extLst>
              <a:ext uri="{FF2B5EF4-FFF2-40B4-BE49-F238E27FC236}">
                <a16:creationId xmlns:a16="http://schemas.microsoft.com/office/drawing/2014/main" id="{8B6F039E-9DB5-E9A4-3172-EB4C548137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981200"/>
            <a:ext cx="3189523" cy="3825875"/>
          </a:xfrm>
          <a:prstGeom prst="rect">
            <a:avLst/>
          </a:prstGeom>
          <a:noFill/>
          <a:extLst>
            <a:ext uri="{909E8E84-426E-40DD-AFC4-6F175D3DCCD1}">
              <a14:hiddenFill xmlns:a14="http://schemas.microsoft.com/office/drawing/2010/main">
                <a:solidFill>
                  <a:srgbClr val="FFFFFF"/>
                </a:solidFill>
              </a14:hiddenFill>
            </a:ext>
          </a:extLst>
        </p:spPr>
      </p:pic>
      <p:sp>
        <p:nvSpPr>
          <p:cNvPr id="365570" name="Title 1"/>
          <p:cNvSpPr>
            <a:spLocks noGrp="1"/>
          </p:cNvSpPr>
          <p:nvPr>
            <p:ph type="title"/>
          </p:nvPr>
        </p:nvSpPr>
        <p:spPr/>
        <p:txBody>
          <a:bodyPr/>
          <a:lstStyle/>
          <a:p>
            <a:r>
              <a:rPr lang="en-US" altLang="en-US"/>
              <a:t>T6D11</a:t>
            </a:r>
          </a:p>
        </p:txBody>
      </p:sp>
      <p:sp>
        <p:nvSpPr>
          <p:cNvPr id="3" name="Content Placeholder 2"/>
          <p:cNvSpPr>
            <a:spLocks noGrp="1"/>
          </p:cNvSpPr>
          <p:nvPr>
            <p:ph idx="1"/>
          </p:nvPr>
        </p:nvSpPr>
        <p:spPr>
          <a:xfrm>
            <a:off x="457200" y="1600200"/>
            <a:ext cx="5791200" cy="4525963"/>
          </a:xfrm>
        </p:spPr>
        <p:txBody>
          <a:bodyPr/>
          <a:lstStyle/>
          <a:p>
            <a:pPr>
              <a:buFontTx/>
              <a:buNone/>
            </a:pPr>
            <a:r>
              <a:rPr lang="en-US" altLang="en-US" sz="2800" dirty="0"/>
              <a:t>Which of the following is a resonant or tuned circuit?</a:t>
            </a:r>
          </a:p>
          <a:p>
            <a:pPr>
              <a:buFontTx/>
              <a:buNone/>
            </a:pPr>
            <a:r>
              <a:rPr lang="en-US" altLang="en-US" sz="2800" dirty="0"/>
              <a:t>A. An inductor and a capacitor in series or parallel</a:t>
            </a:r>
          </a:p>
          <a:p>
            <a:pPr>
              <a:buFontTx/>
              <a:buNone/>
            </a:pPr>
            <a:r>
              <a:rPr lang="en-US" altLang="en-US" sz="2800" dirty="0">
                <a:solidFill>
                  <a:schemeClr val="bg1">
                    <a:lumMod val="75000"/>
                  </a:schemeClr>
                </a:solidFill>
              </a:rPr>
              <a:t>B. A linear voltage regulator</a:t>
            </a:r>
          </a:p>
          <a:p>
            <a:pPr>
              <a:buFontTx/>
              <a:buNone/>
            </a:pPr>
            <a:r>
              <a:rPr lang="en-US" altLang="en-US" sz="2800" dirty="0">
                <a:solidFill>
                  <a:schemeClr val="bg1">
                    <a:lumMod val="75000"/>
                  </a:schemeClr>
                </a:solidFill>
              </a:rPr>
              <a:t>C. A resistor circuit used for reducing standing wave ratio</a:t>
            </a:r>
          </a:p>
          <a:p>
            <a:pPr>
              <a:buFontTx/>
              <a:buNone/>
            </a:pPr>
            <a:r>
              <a:rPr lang="en-US" altLang="en-US" sz="2800" dirty="0">
                <a:solidFill>
                  <a:schemeClr val="bg1">
                    <a:lumMod val="75000"/>
                  </a:schemeClr>
                </a:solidFill>
              </a:rPr>
              <a:t>D. A circuit designed to provide high-fidelity audio</a:t>
            </a:r>
          </a:p>
        </p:txBody>
      </p:sp>
    </p:spTree>
    <p:extLst>
      <p:ext uri="{BB962C8B-B14F-4D97-AF65-F5344CB8AC3E}">
        <p14:creationId xmlns:p14="http://schemas.microsoft.com/office/powerpoint/2010/main" val="222209808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p:txBody>
          <a:bodyPr/>
          <a:lstStyle/>
          <a:p>
            <a:pPr marL="0" indent="0" algn="ctr">
              <a:buNone/>
            </a:pPr>
            <a:r>
              <a:rPr lang="en-US" altLang="en-US" sz="4400" b="1" dirty="0"/>
              <a:t>End of Sub-element 6</a:t>
            </a:r>
          </a:p>
          <a:p>
            <a:pPr marL="0" indent="0" algn="ctr">
              <a:buNone/>
            </a:pPr>
            <a:r>
              <a:rPr lang="en-US" altLang="en-US" sz="4400" b="1" dirty="0"/>
              <a:t>(62% Complete)</a:t>
            </a:r>
          </a:p>
          <a:p>
            <a:pPr algn="ctr"/>
            <a:endParaRPr lang="en-US" altLang="en-US" sz="4400" b="1" dirty="0"/>
          </a:p>
          <a:p>
            <a:pPr marL="0" indent="0" algn="ctr">
              <a:buNone/>
            </a:pPr>
            <a:r>
              <a:rPr lang="en-US" altLang="en-US" sz="4400" b="1" dirty="0"/>
              <a:t>Proceed to Sub-element 7 when ready</a:t>
            </a:r>
          </a:p>
        </p:txBody>
      </p:sp>
    </p:spTree>
    <p:extLst>
      <p:ext uri="{BB962C8B-B14F-4D97-AF65-F5344CB8AC3E}">
        <p14:creationId xmlns:p14="http://schemas.microsoft.com/office/powerpoint/2010/main" val="2380290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Title 1"/>
          <p:cNvSpPr>
            <a:spLocks noGrp="1"/>
          </p:cNvSpPr>
          <p:nvPr>
            <p:ph type="title"/>
          </p:nvPr>
        </p:nvSpPr>
        <p:spPr/>
        <p:txBody>
          <a:bodyPr/>
          <a:lstStyle/>
          <a:p>
            <a:r>
              <a:rPr lang="en-US" altLang="en-US"/>
              <a:t>T6A02</a:t>
            </a:r>
          </a:p>
        </p:txBody>
      </p:sp>
      <p:sp>
        <p:nvSpPr>
          <p:cNvPr id="3" name="Content Placeholder 2"/>
          <p:cNvSpPr>
            <a:spLocks noGrp="1"/>
          </p:cNvSpPr>
          <p:nvPr>
            <p:ph idx="1"/>
          </p:nvPr>
        </p:nvSpPr>
        <p:spPr/>
        <p:txBody>
          <a:bodyPr/>
          <a:lstStyle/>
          <a:p>
            <a:pPr>
              <a:buFontTx/>
              <a:buNone/>
            </a:pPr>
            <a:r>
              <a:rPr lang="en-US" altLang="en-US" dirty="0"/>
              <a:t>What type of component is often used as an adjustable volume control?</a:t>
            </a:r>
          </a:p>
          <a:p>
            <a:pPr>
              <a:buFontTx/>
              <a:buNone/>
            </a:pPr>
            <a:r>
              <a:rPr lang="en-US" altLang="en-US" dirty="0">
                <a:solidFill>
                  <a:schemeClr val="bg1">
                    <a:lumMod val="75000"/>
                  </a:schemeClr>
                </a:solidFill>
              </a:rPr>
              <a:t>A. Fixed resistor</a:t>
            </a:r>
          </a:p>
          <a:p>
            <a:pPr>
              <a:buFontTx/>
              <a:buNone/>
            </a:pPr>
            <a:r>
              <a:rPr lang="en-US" altLang="en-US" dirty="0">
                <a:solidFill>
                  <a:schemeClr val="bg1">
                    <a:lumMod val="75000"/>
                  </a:schemeClr>
                </a:solidFill>
              </a:rPr>
              <a:t>B. Power resistor</a:t>
            </a:r>
          </a:p>
          <a:p>
            <a:pPr>
              <a:buFontTx/>
              <a:buNone/>
            </a:pPr>
            <a:r>
              <a:rPr lang="en-US" altLang="en-US" dirty="0"/>
              <a:t>C. Potentiometer</a:t>
            </a:r>
          </a:p>
          <a:p>
            <a:pPr>
              <a:buFontTx/>
              <a:buNone/>
            </a:pPr>
            <a:r>
              <a:rPr lang="en-US" altLang="en-US" dirty="0">
                <a:solidFill>
                  <a:schemeClr val="bg1">
                    <a:lumMod val="75000"/>
                  </a:schemeClr>
                </a:solidFill>
              </a:rPr>
              <a:t>D. Transformer</a:t>
            </a:r>
          </a:p>
        </p:txBody>
      </p:sp>
      <p:grpSp>
        <p:nvGrpSpPr>
          <p:cNvPr id="4" name="Group 3"/>
          <p:cNvGrpSpPr>
            <a:grpSpLocks/>
          </p:cNvGrpSpPr>
          <p:nvPr/>
        </p:nvGrpSpPr>
        <p:grpSpPr bwMode="auto">
          <a:xfrm>
            <a:off x="3810000" y="4038600"/>
            <a:ext cx="1584325" cy="190500"/>
            <a:chOff x="717550" y="5508625"/>
            <a:chExt cx="1584325" cy="190500"/>
          </a:xfrm>
        </p:grpSpPr>
        <p:sp>
          <p:nvSpPr>
            <p:cNvPr id="316422" name="Line 19"/>
            <p:cNvSpPr>
              <a:spLocks noChangeShapeType="1"/>
            </p:cNvSpPr>
            <p:nvPr/>
          </p:nvSpPr>
          <p:spPr bwMode="auto">
            <a:xfrm>
              <a:off x="717550" y="5619750"/>
              <a:ext cx="4699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6423" name="Line 20"/>
            <p:cNvSpPr>
              <a:spLocks noChangeShapeType="1"/>
            </p:cNvSpPr>
            <p:nvPr/>
          </p:nvSpPr>
          <p:spPr bwMode="auto">
            <a:xfrm>
              <a:off x="1835150" y="5618163"/>
              <a:ext cx="46672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6424" name="Line 22"/>
            <p:cNvSpPr>
              <a:spLocks noChangeShapeType="1"/>
            </p:cNvSpPr>
            <p:nvPr/>
          </p:nvSpPr>
          <p:spPr bwMode="auto">
            <a:xfrm flipV="1">
              <a:off x="1219014" y="5508625"/>
              <a:ext cx="80822" cy="18805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6425" name="Line 23"/>
            <p:cNvSpPr>
              <a:spLocks noChangeShapeType="1"/>
            </p:cNvSpPr>
            <p:nvPr/>
          </p:nvSpPr>
          <p:spPr bwMode="auto">
            <a:xfrm>
              <a:off x="1303350"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6426" name="Line 24"/>
            <p:cNvSpPr>
              <a:spLocks noChangeShapeType="1"/>
            </p:cNvSpPr>
            <p:nvPr/>
          </p:nvSpPr>
          <p:spPr bwMode="auto">
            <a:xfrm flipV="1">
              <a:off x="1382415" y="5508625"/>
              <a:ext cx="89607"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6427" name="Line 25"/>
            <p:cNvSpPr>
              <a:spLocks noChangeShapeType="1"/>
            </p:cNvSpPr>
            <p:nvPr/>
          </p:nvSpPr>
          <p:spPr bwMode="auto">
            <a:xfrm>
              <a:off x="1472022"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6428" name="Line 26"/>
            <p:cNvSpPr>
              <a:spLocks noChangeShapeType="1"/>
            </p:cNvSpPr>
            <p:nvPr/>
          </p:nvSpPr>
          <p:spPr bwMode="auto">
            <a:xfrm flipV="1">
              <a:off x="1551086"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6429" name="Line 27"/>
            <p:cNvSpPr>
              <a:spLocks noChangeShapeType="1"/>
            </p:cNvSpPr>
            <p:nvPr/>
          </p:nvSpPr>
          <p:spPr bwMode="auto">
            <a:xfrm>
              <a:off x="1635422" y="5508625"/>
              <a:ext cx="87850"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6430" name="Line 28"/>
            <p:cNvSpPr>
              <a:spLocks noChangeShapeType="1"/>
            </p:cNvSpPr>
            <p:nvPr/>
          </p:nvSpPr>
          <p:spPr bwMode="auto">
            <a:xfrm flipV="1">
              <a:off x="1719758"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6431" name="Line 29"/>
            <p:cNvSpPr>
              <a:spLocks noChangeShapeType="1"/>
            </p:cNvSpPr>
            <p:nvPr/>
          </p:nvSpPr>
          <p:spPr bwMode="auto">
            <a:xfrm>
              <a:off x="1804094" y="5508625"/>
              <a:ext cx="42168" cy="952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6432" name="Line 30"/>
            <p:cNvSpPr>
              <a:spLocks noChangeShapeType="1"/>
            </p:cNvSpPr>
            <p:nvPr/>
          </p:nvSpPr>
          <p:spPr bwMode="auto">
            <a:xfrm flipH="1" flipV="1">
              <a:off x="1171575" y="5598990"/>
              <a:ext cx="45682" cy="9891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cxnSp>
        <p:nvCxnSpPr>
          <p:cNvPr id="17" name="Straight Arrow Connector 16"/>
          <p:cNvCxnSpPr/>
          <p:nvPr/>
        </p:nvCxnSpPr>
        <p:spPr>
          <a:xfrm rot="16200000" flipV="1">
            <a:off x="4268787" y="4570413"/>
            <a:ext cx="760413" cy="1588"/>
          </a:xfrm>
          <a:prstGeom prst="straightConnector1">
            <a:avLst/>
          </a:prstGeom>
          <a:ln w="28575">
            <a:tailEnd type="arrow"/>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0971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Title 1"/>
          <p:cNvSpPr>
            <a:spLocks noGrp="1"/>
          </p:cNvSpPr>
          <p:nvPr>
            <p:ph type="title"/>
          </p:nvPr>
        </p:nvSpPr>
        <p:spPr/>
        <p:txBody>
          <a:bodyPr/>
          <a:lstStyle/>
          <a:p>
            <a:r>
              <a:rPr lang="en-US" altLang="en-US"/>
              <a:t>T6A03</a:t>
            </a:r>
          </a:p>
        </p:txBody>
      </p:sp>
      <p:sp>
        <p:nvSpPr>
          <p:cNvPr id="3" name="Content Placeholder 2"/>
          <p:cNvSpPr>
            <a:spLocks noGrp="1"/>
          </p:cNvSpPr>
          <p:nvPr>
            <p:ph idx="1"/>
          </p:nvPr>
        </p:nvSpPr>
        <p:spPr/>
        <p:txBody>
          <a:bodyPr/>
          <a:lstStyle/>
          <a:p>
            <a:pPr>
              <a:buFontTx/>
              <a:buNone/>
            </a:pPr>
            <a:r>
              <a:rPr lang="en-US" altLang="en-US" dirty="0"/>
              <a:t>What electrical parameter is controlled by a potentiometer?</a:t>
            </a:r>
          </a:p>
          <a:p>
            <a:pPr>
              <a:buFontTx/>
              <a:buNone/>
            </a:pPr>
            <a:r>
              <a:rPr lang="en-US" altLang="en-US" dirty="0"/>
              <a:t>A. Inductance</a:t>
            </a:r>
          </a:p>
          <a:p>
            <a:pPr>
              <a:buFontTx/>
              <a:buNone/>
            </a:pPr>
            <a:r>
              <a:rPr lang="en-US" altLang="en-US" dirty="0"/>
              <a:t>B. Resistance</a:t>
            </a:r>
          </a:p>
          <a:p>
            <a:pPr>
              <a:buFontTx/>
              <a:buNone/>
            </a:pPr>
            <a:r>
              <a:rPr lang="en-US" altLang="en-US" dirty="0"/>
              <a:t>C. Capacitance</a:t>
            </a:r>
          </a:p>
          <a:p>
            <a:pPr>
              <a:buFontTx/>
              <a:buNone/>
            </a:pPr>
            <a:r>
              <a:rPr lang="en-US" altLang="en-US" dirty="0"/>
              <a:t>D. Field strength</a:t>
            </a:r>
          </a:p>
        </p:txBody>
      </p:sp>
    </p:spTree>
    <p:extLst>
      <p:ext uri="{BB962C8B-B14F-4D97-AF65-F5344CB8AC3E}">
        <p14:creationId xmlns:p14="http://schemas.microsoft.com/office/powerpoint/2010/main" val="610938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Title 1"/>
          <p:cNvSpPr>
            <a:spLocks noGrp="1"/>
          </p:cNvSpPr>
          <p:nvPr>
            <p:ph type="title"/>
          </p:nvPr>
        </p:nvSpPr>
        <p:spPr/>
        <p:txBody>
          <a:bodyPr/>
          <a:lstStyle/>
          <a:p>
            <a:r>
              <a:rPr lang="en-US" altLang="en-US"/>
              <a:t>T6A03</a:t>
            </a:r>
          </a:p>
        </p:txBody>
      </p:sp>
      <p:sp>
        <p:nvSpPr>
          <p:cNvPr id="3" name="Content Placeholder 2"/>
          <p:cNvSpPr>
            <a:spLocks noGrp="1"/>
          </p:cNvSpPr>
          <p:nvPr>
            <p:ph idx="1"/>
          </p:nvPr>
        </p:nvSpPr>
        <p:spPr/>
        <p:txBody>
          <a:bodyPr/>
          <a:lstStyle/>
          <a:p>
            <a:pPr>
              <a:buFontTx/>
              <a:buNone/>
            </a:pPr>
            <a:r>
              <a:rPr lang="en-US" altLang="en-US" dirty="0"/>
              <a:t>What electrical parameter is controlled by a potentiometer?</a:t>
            </a:r>
          </a:p>
          <a:p>
            <a:pPr>
              <a:buFontTx/>
              <a:buNone/>
            </a:pPr>
            <a:r>
              <a:rPr lang="en-US" altLang="en-US" dirty="0">
                <a:solidFill>
                  <a:schemeClr val="bg1">
                    <a:lumMod val="75000"/>
                  </a:schemeClr>
                </a:solidFill>
              </a:rPr>
              <a:t>A. Inductance</a:t>
            </a:r>
          </a:p>
          <a:p>
            <a:pPr>
              <a:buFontTx/>
              <a:buNone/>
            </a:pPr>
            <a:r>
              <a:rPr lang="en-US" altLang="en-US" dirty="0"/>
              <a:t>B. Resistance</a:t>
            </a:r>
          </a:p>
          <a:p>
            <a:pPr>
              <a:buFontTx/>
              <a:buNone/>
            </a:pPr>
            <a:r>
              <a:rPr lang="en-US" altLang="en-US" dirty="0">
                <a:solidFill>
                  <a:schemeClr val="bg1">
                    <a:lumMod val="75000"/>
                  </a:schemeClr>
                </a:solidFill>
              </a:rPr>
              <a:t>C. Capacitance</a:t>
            </a:r>
          </a:p>
          <a:p>
            <a:pPr>
              <a:buFontTx/>
              <a:buNone/>
            </a:pPr>
            <a:r>
              <a:rPr lang="en-US" altLang="en-US" dirty="0">
                <a:solidFill>
                  <a:schemeClr val="bg1">
                    <a:lumMod val="75000"/>
                  </a:schemeClr>
                </a:solidFill>
              </a:rPr>
              <a:t>D. Field strength</a:t>
            </a:r>
          </a:p>
        </p:txBody>
      </p:sp>
      <p:grpSp>
        <p:nvGrpSpPr>
          <p:cNvPr id="4" name="Group 3"/>
          <p:cNvGrpSpPr>
            <a:grpSpLocks/>
          </p:cNvGrpSpPr>
          <p:nvPr/>
        </p:nvGrpSpPr>
        <p:grpSpPr bwMode="auto">
          <a:xfrm>
            <a:off x="3581400" y="3429000"/>
            <a:ext cx="1584325" cy="190500"/>
            <a:chOff x="717550" y="5508625"/>
            <a:chExt cx="1584325" cy="190500"/>
          </a:xfrm>
        </p:grpSpPr>
        <p:sp>
          <p:nvSpPr>
            <p:cNvPr id="317446" name="Line 19"/>
            <p:cNvSpPr>
              <a:spLocks noChangeShapeType="1"/>
            </p:cNvSpPr>
            <p:nvPr/>
          </p:nvSpPr>
          <p:spPr bwMode="auto">
            <a:xfrm>
              <a:off x="717550" y="5619750"/>
              <a:ext cx="4699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7447" name="Line 20"/>
            <p:cNvSpPr>
              <a:spLocks noChangeShapeType="1"/>
            </p:cNvSpPr>
            <p:nvPr/>
          </p:nvSpPr>
          <p:spPr bwMode="auto">
            <a:xfrm>
              <a:off x="1835150" y="5618163"/>
              <a:ext cx="46672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7448" name="Line 22"/>
            <p:cNvSpPr>
              <a:spLocks noChangeShapeType="1"/>
            </p:cNvSpPr>
            <p:nvPr/>
          </p:nvSpPr>
          <p:spPr bwMode="auto">
            <a:xfrm flipV="1">
              <a:off x="1219014" y="5508625"/>
              <a:ext cx="80822" cy="18805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7449" name="Line 23"/>
            <p:cNvSpPr>
              <a:spLocks noChangeShapeType="1"/>
            </p:cNvSpPr>
            <p:nvPr/>
          </p:nvSpPr>
          <p:spPr bwMode="auto">
            <a:xfrm>
              <a:off x="1303350"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7450" name="Line 24"/>
            <p:cNvSpPr>
              <a:spLocks noChangeShapeType="1"/>
            </p:cNvSpPr>
            <p:nvPr/>
          </p:nvSpPr>
          <p:spPr bwMode="auto">
            <a:xfrm flipV="1">
              <a:off x="1382415" y="5508625"/>
              <a:ext cx="89607"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7451" name="Line 25"/>
            <p:cNvSpPr>
              <a:spLocks noChangeShapeType="1"/>
            </p:cNvSpPr>
            <p:nvPr/>
          </p:nvSpPr>
          <p:spPr bwMode="auto">
            <a:xfrm>
              <a:off x="1472022"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7452" name="Line 26"/>
            <p:cNvSpPr>
              <a:spLocks noChangeShapeType="1"/>
            </p:cNvSpPr>
            <p:nvPr/>
          </p:nvSpPr>
          <p:spPr bwMode="auto">
            <a:xfrm flipV="1">
              <a:off x="1551086"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7453" name="Line 27"/>
            <p:cNvSpPr>
              <a:spLocks noChangeShapeType="1"/>
            </p:cNvSpPr>
            <p:nvPr/>
          </p:nvSpPr>
          <p:spPr bwMode="auto">
            <a:xfrm>
              <a:off x="1635422" y="5508625"/>
              <a:ext cx="87850"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7454" name="Line 28"/>
            <p:cNvSpPr>
              <a:spLocks noChangeShapeType="1"/>
            </p:cNvSpPr>
            <p:nvPr/>
          </p:nvSpPr>
          <p:spPr bwMode="auto">
            <a:xfrm flipV="1">
              <a:off x="1719758"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7455" name="Line 29"/>
            <p:cNvSpPr>
              <a:spLocks noChangeShapeType="1"/>
            </p:cNvSpPr>
            <p:nvPr/>
          </p:nvSpPr>
          <p:spPr bwMode="auto">
            <a:xfrm>
              <a:off x="1804094" y="5508625"/>
              <a:ext cx="42168" cy="952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7456" name="Line 30"/>
            <p:cNvSpPr>
              <a:spLocks noChangeShapeType="1"/>
            </p:cNvSpPr>
            <p:nvPr/>
          </p:nvSpPr>
          <p:spPr bwMode="auto">
            <a:xfrm flipH="1" flipV="1">
              <a:off x="1171575" y="5598990"/>
              <a:ext cx="45682" cy="9891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cxnSp>
        <p:nvCxnSpPr>
          <p:cNvPr id="16" name="Straight Arrow Connector 15"/>
          <p:cNvCxnSpPr/>
          <p:nvPr/>
        </p:nvCxnSpPr>
        <p:spPr>
          <a:xfrm rot="16200000" flipV="1">
            <a:off x="4040187" y="3960813"/>
            <a:ext cx="760413" cy="1588"/>
          </a:xfrm>
          <a:prstGeom prst="straightConnector1">
            <a:avLst/>
          </a:prstGeom>
          <a:ln w="28575">
            <a:tailEnd type="arrow"/>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338692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Title 1"/>
          <p:cNvSpPr>
            <a:spLocks noGrp="1"/>
          </p:cNvSpPr>
          <p:nvPr>
            <p:ph type="title"/>
          </p:nvPr>
        </p:nvSpPr>
        <p:spPr/>
        <p:txBody>
          <a:bodyPr/>
          <a:lstStyle/>
          <a:p>
            <a:r>
              <a:rPr lang="en-US" altLang="en-US"/>
              <a:t>T6A04</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What electrical component stores energy in an electric field?</a:t>
            </a:r>
          </a:p>
          <a:p>
            <a:pPr>
              <a:buFontTx/>
              <a:buNone/>
            </a:pPr>
            <a:r>
              <a:rPr lang="en-US" altLang="en-US" dirty="0"/>
              <a:t>A. Varistor</a:t>
            </a:r>
          </a:p>
          <a:p>
            <a:pPr>
              <a:buFontTx/>
              <a:buNone/>
            </a:pPr>
            <a:r>
              <a:rPr lang="en-US" altLang="en-US" dirty="0"/>
              <a:t>B. Capacitor</a:t>
            </a:r>
          </a:p>
          <a:p>
            <a:pPr>
              <a:buFontTx/>
              <a:buNone/>
            </a:pPr>
            <a:r>
              <a:rPr lang="en-US" altLang="en-US" dirty="0"/>
              <a:t>C. Inductor</a:t>
            </a:r>
          </a:p>
          <a:p>
            <a:pPr>
              <a:buFontTx/>
              <a:buNone/>
            </a:pPr>
            <a:r>
              <a:rPr lang="en-US" altLang="en-US" dirty="0"/>
              <a:t>D. Diode</a:t>
            </a:r>
          </a:p>
        </p:txBody>
      </p:sp>
    </p:spTree>
    <p:extLst>
      <p:ext uri="{BB962C8B-B14F-4D97-AF65-F5344CB8AC3E}">
        <p14:creationId xmlns:p14="http://schemas.microsoft.com/office/powerpoint/2010/main" val="3319445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Title 1"/>
          <p:cNvSpPr>
            <a:spLocks noGrp="1"/>
          </p:cNvSpPr>
          <p:nvPr>
            <p:ph type="title"/>
          </p:nvPr>
        </p:nvSpPr>
        <p:spPr/>
        <p:txBody>
          <a:bodyPr/>
          <a:lstStyle/>
          <a:p>
            <a:r>
              <a:rPr lang="en-US" altLang="en-US"/>
              <a:t>T6A04</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What electrical component stores energy in an electric field?</a:t>
            </a:r>
          </a:p>
          <a:p>
            <a:pPr>
              <a:buFontTx/>
              <a:buNone/>
            </a:pPr>
            <a:r>
              <a:rPr lang="en-US" altLang="en-US" dirty="0">
                <a:solidFill>
                  <a:schemeClr val="bg1">
                    <a:lumMod val="75000"/>
                  </a:schemeClr>
                </a:solidFill>
              </a:rPr>
              <a:t>A. Varistor</a:t>
            </a:r>
          </a:p>
          <a:p>
            <a:pPr>
              <a:buFontTx/>
              <a:buNone/>
            </a:pPr>
            <a:r>
              <a:rPr lang="en-US" altLang="en-US" dirty="0"/>
              <a:t>B. Capacitor</a:t>
            </a:r>
          </a:p>
          <a:p>
            <a:pPr>
              <a:buFontTx/>
              <a:buNone/>
            </a:pPr>
            <a:r>
              <a:rPr lang="en-US" altLang="en-US" dirty="0">
                <a:solidFill>
                  <a:schemeClr val="bg1">
                    <a:lumMod val="75000"/>
                  </a:schemeClr>
                </a:solidFill>
              </a:rPr>
              <a:t>C. Inductor</a:t>
            </a:r>
          </a:p>
          <a:p>
            <a:pPr>
              <a:buFontTx/>
              <a:buNone/>
            </a:pPr>
            <a:r>
              <a:rPr lang="en-US" altLang="en-US" dirty="0">
                <a:solidFill>
                  <a:schemeClr val="bg1">
                    <a:lumMod val="75000"/>
                  </a:schemeClr>
                </a:solidFill>
              </a:rPr>
              <a:t>D. Diode</a:t>
            </a:r>
          </a:p>
        </p:txBody>
      </p:sp>
      <p:grpSp>
        <p:nvGrpSpPr>
          <p:cNvPr id="4" name="Group 3"/>
          <p:cNvGrpSpPr>
            <a:grpSpLocks/>
          </p:cNvGrpSpPr>
          <p:nvPr/>
        </p:nvGrpSpPr>
        <p:grpSpPr bwMode="auto">
          <a:xfrm>
            <a:off x="3886200" y="3429000"/>
            <a:ext cx="1649413" cy="404813"/>
            <a:chOff x="3303588" y="3830637"/>
            <a:chExt cx="1649413" cy="404812"/>
          </a:xfrm>
        </p:grpSpPr>
        <p:sp>
          <p:nvSpPr>
            <p:cNvPr id="318469" name="Line 11"/>
            <p:cNvSpPr>
              <a:spLocks noChangeShapeType="1"/>
            </p:cNvSpPr>
            <p:nvPr/>
          </p:nvSpPr>
          <p:spPr bwMode="auto">
            <a:xfrm>
              <a:off x="4061016" y="3830637"/>
              <a:ext cx="0" cy="4048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sp>
          <p:nvSpPr>
            <p:cNvPr id="318470" name="Freeform 12"/>
            <p:cNvSpPr>
              <a:spLocks/>
            </p:cNvSpPr>
            <p:nvPr/>
          </p:nvSpPr>
          <p:spPr bwMode="auto">
            <a:xfrm>
              <a:off x="4217276" y="3844528"/>
              <a:ext cx="130217" cy="386953"/>
            </a:xfrm>
            <a:custGeom>
              <a:avLst/>
              <a:gdLst>
                <a:gd name="T0" fmla="*/ 2147483647 w 60"/>
                <a:gd name="T1" fmla="*/ 0 h 195"/>
                <a:gd name="T2" fmla="*/ 0 w 60"/>
                <a:gd name="T3" fmla="*/ 2147483647 h 195"/>
                <a:gd name="T4" fmla="*/ 2147483647 w 60"/>
                <a:gd name="T5" fmla="*/ 2147483647 h 195"/>
                <a:gd name="T6" fmla="*/ 0 60000 65536"/>
                <a:gd name="T7" fmla="*/ 0 60000 65536"/>
                <a:gd name="T8" fmla="*/ 0 60000 65536"/>
                <a:gd name="T9" fmla="*/ 0 w 60"/>
                <a:gd name="T10" fmla="*/ 0 h 195"/>
                <a:gd name="T11" fmla="*/ 60 w 60"/>
                <a:gd name="T12" fmla="*/ 195 h 195"/>
              </a:gdLst>
              <a:ahLst/>
              <a:cxnLst>
                <a:cxn ang="T6">
                  <a:pos x="T0" y="T1"/>
                </a:cxn>
                <a:cxn ang="T7">
                  <a:pos x="T2" y="T3"/>
                </a:cxn>
                <a:cxn ang="T8">
                  <a:pos x="T4" y="T5"/>
                </a:cxn>
              </a:cxnLst>
              <a:rect l="T9" t="T10" r="T11" b="T12"/>
              <a:pathLst>
                <a:path w="60" h="195">
                  <a:moveTo>
                    <a:pt x="60" y="0"/>
                  </a:moveTo>
                  <a:cubicBezTo>
                    <a:pt x="19" y="15"/>
                    <a:pt x="1" y="65"/>
                    <a:pt x="0" y="97"/>
                  </a:cubicBezTo>
                  <a:cubicBezTo>
                    <a:pt x="0" y="131"/>
                    <a:pt x="15" y="180"/>
                    <a:pt x="52" y="195"/>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sp>
          <p:nvSpPr>
            <p:cNvPr id="318471" name="Line 13"/>
            <p:cNvSpPr>
              <a:spLocks noChangeShapeType="1"/>
            </p:cNvSpPr>
            <p:nvPr/>
          </p:nvSpPr>
          <p:spPr bwMode="auto">
            <a:xfrm>
              <a:off x="4215106" y="4040980"/>
              <a:ext cx="73789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sp>
          <p:nvSpPr>
            <p:cNvPr id="318472" name="Line 14"/>
            <p:cNvSpPr>
              <a:spLocks noChangeShapeType="1"/>
            </p:cNvSpPr>
            <p:nvPr/>
          </p:nvSpPr>
          <p:spPr bwMode="auto">
            <a:xfrm>
              <a:off x="3303588" y="4040980"/>
              <a:ext cx="73789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grpSp>
    </p:spTree>
    <p:extLst>
      <p:ext uri="{BB962C8B-B14F-4D97-AF65-F5344CB8AC3E}">
        <p14:creationId xmlns:p14="http://schemas.microsoft.com/office/powerpoint/2010/main" val="3172817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Title 1"/>
          <p:cNvSpPr>
            <a:spLocks noGrp="1"/>
          </p:cNvSpPr>
          <p:nvPr>
            <p:ph type="title"/>
          </p:nvPr>
        </p:nvSpPr>
        <p:spPr/>
        <p:txBody>
          <a:bodyPr/>
          <a:lstStyle/>
          <a:p>
            <a:r>
              <a:rPr lang="en-US" altLang="en-US"/>
              <a:t>T6A05</a:t>
            </a:r>
          </a:p>
        </p:txBody>
      </p:sp>
      <p:sp>
        <p:nvSpPr>
          <p:cNvPr id="3" name="Content Placeholder 2"/>
          <p:cNvSpPr>
            <a:spLocks noGrp="1"/>
          </p:cNvSpPr>
          <p:nvPr>
            <p:ph idx="1"/>
          </p:nvPr>
        </p:nvSpPr>
        <p:spPr/>
        <p:txBody>
          <a:bodyPr/>
          <a:lstStyle/>
          <a:p>
            <a:pPr>
              <a:buFontTx/>
              <a:buNone/>
            </a:pPr>
            <a:r>
              <a:rPr lang="en-US" altLang="en-US" dirty="0"/>
              <a:t>What type of electrical component consists of conductive surfaces separated by an insulator?</a:t>
            </a:r>
          </a:p>
          <a:p>
            <a:pPr>
              <a:buFontTx/>
              <a:buNone/>
            </a:pPr>
            <a:r>
              <a:rPr lang="en-US" altLang="en-US" dirty="0"/>
              <a:t>A. Resistor</a:t>
            </a:r>
          </a:p>
          <a:p>
            <a:pPr>
              <a:buFontTx/>
              <a:buNone/>
            </a:pPr>
            <a:r>
              <a:rPr lang="en-US" altLang="en-US" dirty="0"/>
              <a:t>B. Potentiometer</a:t>
            </a:r>
          </a:p>
          <a:p>
            <a:pPr>
              <a:buFontTx/>
              <a:buNone/>
            </a:pPr>
            <a:r>
              <a:rPr lang="en-US" altLang="en-US" dirty="0"/>
              <a:t>C. Oscillator</a:t>
            </a:r>
          </a:p>
          <a:p>
            <a:pPr>
              <a:buFontTx/>
              <a:buNone/>
            </a:pPr>
            <a:r>
              <a:rPr lang="en-US" altLang="en-US" dirty="0"/>
              <a:t>D. Capacitor</a:t>
            </a:r>
          </a:p>
        </p:txBody>
      </p:sp>
    </p:spTree>
    <p:extLst>
      <p:ext uri="{BB962C8B-B14F-4D97-AF65-F5344CB8AC3E}">
        <p14:creationId xmlns:p14="http://schemas.microsoft.com/office/powerpoint/2010/main" val="3870187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Title 1"/>
          <p:cNvSpPr>
            <a:spLocks noGrp="1"/>
          </p:cNvSpPr>
          <p:nvPr>
            <p:ph type="title"/>
          </p:nvPr>
        </p:nvSpPr>
        <p:spPr/>
        <p:txBody>
          <a:bodyPr/>
          <a:lstStyle/>
          <a:p>
            <a:r>
              <a:rPr lang="en-US" altLang="en-US"/>
              <a:t>T6A05</a:t>
            </a:r>
          </a:p>
        </p:txBody>
      </p:sp>
      <p:sp>
        <p:nvSpPr>
          <p:cNvPr id="3" name="Content Placeholder 2"/>
          <p:cNvSpPr>
            <a:spLocks noGrp="1"/>
          </p:cNvSpPr>
          <p:nvPr>
            <p:ph idx="1"/>
          </p:nvPr>
        </p:nvSpPr>
        <p:spPr/>
        <p:txBody>
          <a:bodyPr/>
          <a:lstStyle/>
          <a:p>
            <a:pPr>
              <a:buFontTx/>
              <a:buNone/>
            </a:pPr>
            <a:r>
              <a:rPr lang="en-US" altLang="en-US" dirty="0"/>
              <a:t>What type of electrical component consists of conductive surfaces separated by an insulator?</a:t>
            </a:r>
          </a:p>
          <a:p>
            <a:pPr>
              <a:buFontTx/>
              <a:buNone/>
            </a:pPr>
            <a:r>
              <a:rPr lang="en-US" altLang="en-US" dirty="0">
                <a:solidFill>
                  <a:schemeClr val="bg1">
                    <a:lumMod val="75000"/>
                  </a:schemeClr>
                </a:solidFill>
              </a:rPr>
              <a:t>A. Resistor</a:t>
            </a:r>
          </a:p>
          <a:p>
            <a:pPr>
              <a:buFontTx/>
              <a:buNone/>
            </a:pPr>
            <a:r>
              <a:rPr lang="en-US" altLang="en-US" dirty="0">
                <a:solidFill>
                  <a:schemeClr val="bg1">
                    <a:lumMod val="75000"/>
                  </a:schemeClr>
                </a:solidFill>
              </a:rPr>
              <a:t>B. Potentiometer</a:t>
            </a:r>
          </a:p>
          <a:p>
            <a:pPr>
              <a:buFontTx/>
              <a:buNone/>
            </a:pPr>
            <a:r>
              <a:rPr lang="en-US" altLang="en-US" dirty="0">
                <a:solidFill>
                  <a:schemeClr val="bg1">
                    <a:lumMod val="75000"/>
                  </a:schemeClr>
                </a:solidFill>
              </a:rPr>
              <a:t>C. Oscillator</a:t>
            </a:r>
          </a:p>
          <a:p>
            <a:pPr>
              <a:buFontTx/>
              <a:buNone/>
            </a:pPr>
            <a:r>
              <a:rPr lang="en-US" altLang="en-US" dirty="0"/>
              <a:t>D. Capacitor</a:t>
            </a:r>
          </a:p>
        </p:txBody>
      </p:sp>
      <p:grpSp>
        <p:nvGrpSpPr>
          <p:cNvPr id="4" name="Group 3"/>
          <p:cNvGrpSpPr>
            <a:grpSpLocks/>
          </p:cNvGrpSpPr>
          <p:nvPr/>
        </p:nvGrpSpPr>
        <p:grpSpPr bwMode="auto">
          <a:xfrm>
            <a:off x="3962400" y="5105400"/>
            <a:ext cx="1649413" cy="404813"/>
            <a:chOff x="3303588" y="3830637"/>
            <a:chExt cx="1649413" cy="404812"/>
          </a:xfrm>
        </p:grpSpPr>
        <p:sp>
          <p:nvSpPr>
            <p:cNvPr id="319493" name="Line 11"/>
            <p:cNvSpPr>
              <a:spLocks noChangeShapeType="1"/>
            </p:cNvSpPr>
            <p:nvPr/>
          </p:nvSpPr>
          <p:spPr bwMode="auto">
            <a:xfrm>
              <a:off x="4061016" y="3830637"/>
              <a:ext cx="0" cy="4048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sp>
          <p:nvSpPr>
            <p:cNvPr id="319494" name="Freeform 12"/>
            <p:cNvSpPr>
              <a:spLocks/>
            </p:cNvSpPr>
            <p:nvPr/>
          </p:nvSpPr>
          <p:spPr bwMode="auto">
            <a:xfrm>
              <a:off x="4217276" y="3844528"/>
              <a:ext cx="130217" cy="386953"/>
            </a:xfrm>
            <a:custGeom>
              <a:avLst/>
              <a:gdLst>
                <a:gd name="T0" fmla="*/ 2147483647 w 60"/>
                <a:gd name="T1" fmla="*/ 0 h 195"/>
                <a:gd name="T2" fmla="*/ 0 w 60"/>
                <a:gd name="T3" fmla="*/ 2147483647 h 195"/>
                <a:gd name="T4" fmla="*/ 2147483647 w 60"/>
                <a:gd name="T5" fmla="*/ 2147483647 h 195"/>
                <a:gd name="T6" fmla="*/ 0 60000 65536"/>
                <a:gd name="T7" fmla="*/ 0 60000 65536"/>
                <a:gd name="T8" fmla="*/ 0 60000 65536"/>
                <a:gd name="T9" fmla="*/ 0 w 60"/>
                <a:gd name="T10" fmla="*/ 0 h 195"/>
                <a:gd name="T11" fmla="*/ 60 w 60"/>
                <a:gd name="T12" fmla="*/ 195 h 195"/>
              </a:gdLst>
              <a:ahLst/>
              <a:cxnLst>
                <a:cxn ang="T6">
                  <a:pos x="T0" y="T1"/>
                </a:cxn>
                <a:cxn ang="T7">
                  <a:pos x="T2" y="T3"/>
                </a:cxn>
                <a:cxn ang="T8">
                  <a:pos x="T4" y="T5"/>
                </a:cxn>
              </a:cxnLst>
              <a:rect l="T9" t="T10" r="T11" b="T12"/>
              <a:pathLst>
                <a:path w="60" h="195">
                  <a:moveTo>
                    <a:pt x="60" y="0"/>
                  </a:moveTo>
                  <a:cubicBezTo>
                    <a:pt x="19" y="15"/>
                    <a:pt x="1" y="65"/>
                    <a:pt x="0" y="97"/>
                  </a:cubicBezTo>
                  <a:cubicBezTo>
                    <a:pt x="0" y="131"/>
                    <a:pt x="15" y="180"/>
                    <a:pt x="52" y="195"/>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sp>
          <p:nvSpPr>
            <p:cNvPr id="319495" name="Line 13"/>
            <p:cNvSpPr>
              <a:spLocks noChangeShapeType="1"/>
            </p:cNvSpPr>
            <p:nvPr/>
          </p:nvSpPr>
          <p:spPr bwMode="auto">
            <a:xfrm>
              <a:off x="4215106" y="4040980"/>
              <a:ext cx="73789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sp>
          <p:nvSpPr>
            <p:cNvPr id="319496" name="Line 14"/>
            <p:cNvSpPr>
              <a:spLocks noChangeShapeType="1"/>
            </p:cNvSpPr>
            <p:nvPr/>
          </p:nvSpPr>
          <p:spPr bwMode="auto">
            <a:xfrm>
              <a:off x="3303588" y="4040980"/>
              <a:ext cx="73789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grpSp>
    </p:spTree>
    <p:extLst>
      <p:ext uri="{BB962C8B-B14F-4D97-AF65-F5344CB8AC3E}">
        <p14:creationId xmlns:p14="http://schemas.microsoft.com/office/powerpoint/2010/main" val="3204686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Title 1"/>
          <p:cNvSpPr>
            <a:spLocks noGrp="1"/>
          </p:cNvSpPr>
          <p:nvPr>
            <p:ph type="title"/>
          </p:nvPr>
        </p:nvSpPr>
        <p:spPr/>
        <p:txBody>
          <a:bodyPr/>
          <a:lstStyle/>
          <a:p>
            <a:r>
              <a:rPr lang="en-US" altLang="en-US"/>
              <a:t>T6A06</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What type of electrical component stores energy in a magnetic field?</a:t>
            </a:r>
          </a:p>
          <a:p>
            <a:pPr>
              <a:buFontTx/>
              <a:buNone/>
            </a:pPr>
            <a:r>
              <a:rPr lang="en-US" altLang="en-US" dirty="0"/>
              <a:t>A. Varistor</a:t>
            </a:r>
          </a:p>
          <a:p>
            <a:pPr>
              <a:buFontTx/>
              <a:buNone/>
            </a:pPr>
            <a:r>
              <a:rPr lang="en-US" altLang="en-US" dirty="0"/>
              <a:t>B. Capacitor</a:t>
            </a:r>
          </a:p>
          <a:p>
            <a:pPr>
              <a:buFontTx/>
              <a:buNone/>
            </a:pPr>
            <a:r>
              <a:rPr lang="en-US" altLang="en-US" dirty="0"/>
              <a:t>C. Inductor</a:t>
            </a:r>
          </a:p>
          <a:p>
            <a:pPr>
              <a:buFontTx/>
              <a:buNone/>
            </a:pPr>
            <a:r>
              <a:rPr lang="en-US" altLang="en-US" dirty="0"/>
              <a:t>D. Diode</a:t>
            </a:r>
          </a:p>
        </p:txBody>
      </p:sp>
    </p:spTree>
    <p:extLst>
      <p:ext uri="{BB962C8B-B14F-4D97-AF65-F5344CB8AC3E}">
        <p14:creationId xmlns:p14="http://schemas.microsoft.com/office/powerpoint/2010/main" val="1754516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Title 1"/>
          <p:cNvSpPr>
            <a:spLocks noGrp="1"/>
          </p:cNvSpPr>
          <p:nvPr>
            <p:ph type="title"/>
          </p:nvPr>
        </p:nvSpPr>
        <p:spPr/>
        <p:txBody>
          <a:bodyPr/>
          <a:lstStyle/>
          <a:p>
            <a:r>
              <a:rPr lang="en-US" altLang="en-US"/>
              <a:t>T6A06</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What type of electrical component stores energy in a magnetic field?</a:t>
            </a:r>
          </a:p>
          <a:p>
            <a:pPr>
              <a:buFontTx/>
              <a:buNone/>
            </a:pPr>
            <a:r>
              <a:rPr lang="en-US" altLang="en-US" dirty="0">
                <a:solidFill>
                  <a:schemeClr val="bg1">
                    <a:lumMod val="75000"/>
                  </a:schemeClr>
                </a:solidFill>
              </a:rPr>
              <a:t>A. Varistor</a:t>
            </a:r>
          </a:p>
          <a:p>
            <a:pPr>
              <a:buFontTx/>
              <a:buNone/>
            </a:pPr>
            <a:r>
              <a:rPr lang="en-US" altLang="en-US" dirty="0">
                <a:solidFill>
                  <a:schemeClr val="bg1">
                    <a:lumMod val="75000"/>
                  </a:schemeClr>
                </a:solidFill>
              </a:rPr>
              <a:t>B. Capacitor</a:t>
            </a:r>
          </a:p>
          <a:p>
            <a:pPr>
              <a:buFontTx/>
              <a:buNone/>
            </a:pPr>
            <a:r>
              <a:rPr lang="en-US" altLang="en-US" dirty="0"/>
              <a:t>C. Inductor</a:t>
            </a:r>
          </a:p>
          <a:p>
            <a:pPr>
              <a:buFontTx/>
              <a:buNone/>
            </a:pPr>
            <a:r>
              <a:rPr lang="en-US" altLang="en-US" dirty="0">
                <a:solidFill>
                  <a:schemeClr val="bg1">
                    <a:lumMod val="75000"/>
                  </a:schemeClr>
                </a:solidFill>
              </a:rPr>
              <a:t>D. Diode</a:t>
            </a:r>
          </a:p>
        </p:txBody>
      </p:sp>
      <p:grpSp>
        <p:nvGrpSpPr>
          <p:cNvPr id="4" name="Group 3"/>
          <p:cNvGrpSpPr>
            <a:grpSpLocks/>
          </p:cNvGrpSpPr>
          <p:nvPr/>
        </p:nvGrpSpPr>
        <p:grpSpPr bwMode="auto">
          <a:xfrm rot="-5400000">
            <a:off x="3971925" y="3343275"/>
            <a:ext cx="223838" cy="1614488"/>
            <a:chOff x="2443163" y="777875"/>
            <a:chExt cx="184150" cy="1614488"/>
          </a:xfrm>
        </p:grpSpPr>
        <p:sp>
          <p:nvSpPr>
            <p:cNvPr id="320517" name="Line 12"/>
            <p:cNvSpPr>
              <a:spLocks noChangeShapeType="1"/>
            </p:cNvSpPr>
            <p:nvPr/>
          </p:nvSpPr>
          <p:spPr bwMode="auto">
            <a:xfrm>
              <a:off x="2444750" y="777875"/>
              <a:ext cx="0" cy="4508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0518" name="Freeform 13"/>
            <p:cNvSpPr>
              <a:spLocks/>
            </p:cNvSpPr>
            <p:nvPr/>
          </p:nvSpPr>
          <p:spPr bwMode="auto">
            <a:xfrm>
              <a:off x="2457450" y="1208088"/>
              <a:ext cx="163512" cy="166688"/>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0519" name="Freeform 14"/>
            <p:cNvSpPr>
              <a:spLocks/>
            </p:cNvSpPr>
            <p:nvPr/>
          </p:nvSpPr>
          <p:spPr bwMode="auto">
            <a:xfrm>
              <a:off x="2465388" y="1377950"/>
              <a:ext cx="161925" cy="165100"/>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0520" name="Freeform 15"/>
            <p:cNvSpPr>
              <a:spLocks/>
            </p:cNvSpPr>
            <p:nvPr/>
          </p:nvSpPr>
          <p:spPr bwMode="auto">
            <a:xfrm>
              <a:off x="2460625" y="1546225"/>
              <a:ext cx="161925" cy="165100"/>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0521" name="Freeform 16"/>
            <p:cNvSpPr>
              <a:spLocks/>
            </p:cNvSpPr>
            <p:nvPr/>
          </p:nvSpPr>
          <p:spPr bwMode="auto">
            <a:xfrm>
              <a:off x="2457450" y="1709738"/>
              <a:ext cx="163512" cy="165100"/>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0522" name="Line 17"/>
            <p:cNvSpPr>
              <a:spLocks noChangeShapeType="1"/>
            </p:cNvSpPr>
            <p:nvPr/>
          </p:nvSpPr>
          <p:spPr bwMode="auto">
            <a:xfrm>
              <a:off x="2443163" y="1858963"/>
              <a:ext cx="0" cy="533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spTree>
    <p:extLst>
      <p:ext uri="{BB962C8B-B14F-4D97-AF65-F5344CB8AC3E}">
        <p14:creationId xmlns:p14="http://schemas.microsoft.com/office/powerpoint/2010/main" val="1510535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a:t>Sub-element 5 of 10</a:t>
            </a:r>
          </a:p>
        </p:txBody>
      </p:sp>
    </p:spTree>
    <p:extLst>
      <p:ext uri="{BB962C8B-B14F-4D97-AF65-F5344CB8AC3E}">
        <p14:creationId xmlns:p14="http://schemas.microsoft.com/office/powerpoint/2010/main" val="22485900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Title 1"/>
          <p:cNvSpPr>
            <a:spLocks noGrp="1"/>
          </p:cNvSpPr>
          <p:nvPr>
            <p:ph type="title"/>
          </p:nvPr>
        </p:nvSpPr>
        <p:spPr/>
        <p:txBody>
          <a:bodyPr/>
          <a:lstStyle/>
          <a:p>
            <a:r>
              <a:rPr lang="en-US" altLang="en-US"/>
              <a:t>T6A07</a:t>
            </a:r>
          </a:p>
        </p:txBody>
      </p:sp>
      <p:sp>
        <p:nvSpPr>
          <p:cNvPr id="3" name="Content Placeholder 2"/>
          <p:cNvSpPr>
            <a:spLocks noGrp="1"/>
          </p:cNvSpPr>
          <p:nvPr>
            <p:ph idx="1"/>
          </p:nvPr>
        </p:nvSpPr>
        <p:spPr/>
        <p:txBody>
          <a:bodyPr/>
          <a:lstStyle/>
          <a:p>
            <a:pPr>
              <a:buFontTx/>
              <a:buNone/>
            </a:pPr>
            <a:r>
              <a:rPr lang="en-US" altLang="en-US" dirty="0"/>
              <a:t>What electrical component is typically constructed as a coil of wire?</a:t>
            </a:r>
          </a:p>
          <a:p>
            <a:pPr>
              <a:buFontTx/>
              <a:buNone/>
            </a:pPr>
            <a:r>
              <a:rPr lang="en-US" altLang="en-US" dirty="0"/>
              <a:t>A. Switch</a:t>
            </a:r>
          </a:p>
          <a:p>
            <a:pPr>
              <a:buFontTx/>
              <a:buNone/>
            </a:pPr>
            <a:r>
              <a:rPr lang="en-US" altLang="en-US" dirty="0"/>
              <a:t>B. Capacitor</a:t>
            </a:r>
          </a:p>
          <a:p>
            <a:pPr>
              <a:buFontTx/>
              <a:buNone/>
            </a:pPr>
            <a:r>
              <a:rPr lang="en-US" altLang="en-US" dirty="0"/>
              <a:t>C. Diode</a:t>
            </a:r>
          </a:p>
          <a:p>
            <a:pPr>
              <a:buFontTx/>
              <a:buNone/>
            </a:pPr>
            <a:r>
              <a:rPr lang="en-US" altLang="en-US" dirty="0"/>
              <a:t>D. Inductor</a:t>
            </a:r>
          </a:p>
        </p:txBody>
      </p:sp>
    </p:spTree>
    <p:extLst>
      <p:ext uri="{BB962C8B-B14F-4D97-AF65-F5344CB8AC3E}">
        <p14:creationId xmlns:p14="http://schemas.microsoft.com/office/powerpoint/2010/main" val="35229287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Title 1"/>
          <p:cNvSpPr>
            <a:spLocks noGrp="1"/>
          </p:cNvSpPr>
          <p:nvPr>
            <p:ph type="title"/>
          </p:nvPr>
        </p:nvSpPr>
        <p:spPr/>
        <p:txBody>
          <a:bodyPr/>
          <a:lstStyle/>
          <a:p>
            <a:r>
              <a:rPr lang="en-US" altLang="en-US"/>
              <a:t>T6A07</a:t>
            </a:r>
          </a:p>
        </p:txBody>
      </p:sp>
      <p:sp>
        <p:nvSpPr>
          <p:cNvPr id="3" name="Content Placeholder 2"/>
          <p:cNvSpPr>
            <a:spLocks noGrp="1"/>
          </p:cNvSpPr>
          <p:nvPr>
            <p:ph idx="1"/>
          </p:nvPr>
        </p:nvSpPr>
        <p:spPr/>
        <p:txBody>
          <a:bodyPr/>
          <a:lstStyle/>
          <a:p>
            <a:pPr>
              <a:buFontTx/>
              <a:buNone/>
            </a:pPr>
            <a:r>
              <a:rPr lang="en-US" altLang="en-US" dirty="0"/>
              <a:t>What electrical component is typically constructed as a coil of wire?</a:t>
            </a:r>
          </a:p>
          <a:p>
            <a:pPr>
              <a:buFontTx/>
              <a:buNone/>
            </a:pPr>
            <a:r>
              <a:rPr lang="en-US" altLang="en-US" dirty="0">
                <a:solidFill>
                  <a:schemeClr val="bg1">
                    <a:lumMod val="75000"/>
                  </a:schemeClr>
                </a:solidFill>
              </a:rPr>
              <a:t>A. Switch</a:t>
            </a:r>
          </a:p>
          <a:p>
            <a:pPr>
              <a:buFontTx/>
              <a:buNone/>
            </a:pPr>
            <a:r>
              <a:rPr lang="en-US" altLang="en-US" dirty="0">
                <a:solidFill>
                  <a:schemeClr val="bg1">
                    <a:lumMod val="75000"/>
                  </a:schemeClr>
                </a:solidFill>
              </a:rPr>
              <a:t>B. Capacitor</a:t>
            </a:r>
          </a:p>
          <a:p>
            <a:pPr>
              <a:buFontTx/>
              <a:buNone/>
            </a:pPr>
            <a:r>
              <a:rPr lang="en-US" altLang="en-US" dirty="0">
                <a:solidFill>
                  <a:schemeClr val="bg1">
                    <a:lumMod val="75000"/>
                  </a:schemeClr>
                </a:solidFill>
              </a:rPr>
              <a:t>C. Diode</a:t>
            </a:r>
          </a:p>
          <a:p>
            <a:pPr>
              <a:buFontTx/>
              <a:buNone/>
            </a:pPr>
            <a:r>
              <a:rPr lang="en-US" altLang="en-US" dirty="0"/>
              <a:t>D. Inductor</a:t>
            </a:r>
          </a:p>
        </p:txBody>
      </p:sp>
      <p:grpSp>
        <p:nvGrpSpPr>
          <p:cNvPr id="4" name="Group 3"/>
          <p:cNvGrpSpPr>
            <a:grpSpLocks/>
          </p:cNvGrpSpPr>
          <p:nvPr/>
        </p:nvGrpSpPr>
        <p:grpSpPr bwMode="auto">
          <a:xfrm rot="-5400000">
            <a:off x="4124325" y="3876675"/>
            <a:ext cx="223838" cy="1614488"/>
            <a:chOff x="2443163" y="777875"/>
            <a:chExt cx="184150" cy="1614488"/>
          </a:xfrm>
        </p:grpSpPr>
        <p:sp>
          <p:nvSpPr>
            <p:cNvPr id="321541" name="Line 12"/>
            <p:cNvSpPr>
              <a:spLocks noChangeShapeType="1"/>
            </p:cNvSpPr>
            <p:nvPr/>
          </p:nvSpPr>
          <p:spPr bwMode="auto">
            <a:xfrm>
              <a:off x="2444750" y="777875"/>
              <a:ext cx="0" cy="4508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1542" name="Freeform 13"/>
            <p:cNvSpPr>
              <a:spLocks/>
            </p:cNvSpPr>
            <p:nvPr/>
          </p:nvSpPr>
          <p:spPr bwMode="auto">
            <a:xfrm>
              <a:off x="2457450" y="1208088"/>
              <a:ext cx="163512" cy="166688"/>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1543" name="Freeform 14"/>
            <p:cNvSpPr>
              <a:spLocks/>
            </p:cNvSpPr>
            <p:nvPr/>
          </p:nvSpPr>
          <p:spPr bwMode="auto">
            <a:xfrm>
              <a:off x="2465388" y="1377950"/>
              <a:ext cx="161925" cy="165100"/>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1544" name="Freeform 15"/>
            <p:cNvSpPr>
              <a:spLocks/>
            </p:cNvSpPr>
            <p:nvPr/>
          </p:nvSpPr>
          <p:spPr bwMode="auto">
            <a:xfrm>
              <a:off x="2460625" y="1546225"/>
              <a:ext cx="161925" cy="165100"/>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1545" name="Freeform 16"/>
            <p:cNvSpPr>
              <a:spLocks/>
            </p:cNvSpPr>
            <p:nvPr/>
          </p:nvSpPr>
          <p:spPr bwMode="auto">
            <a:xfrm>
              <a:off x="2457450" y="1709738"/>
              <a:ext cx="163512" cy="165100"/>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1546" name="Line 17"/>
            <p:cNvSpPr>
              <a:spLocks noChangeShapeType="1"/>
            </p:cNvSpPr>
            <p:nvPr/>
          </p:nvSpPr>
          <p:spPr bwMode="auto">
            <a:xfrm>
              <a:off x="2443163" y="1858963"/>
              <a:ext cx="0" cy="533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spTree>
    <p:extLst>
      <p:ext uri="{BB962C8B-B14F-4D97-AF65-F5344CB8AC3E}">
        <p14:creationId xmlns:p14="http://schemas.microsoft.com/office/powerpoint/2010/main" val="26538174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Title 1"/>
          <p:cNvSpPr>
            <a:spLocks noGrp="1"/>
          </p:cNvSpPr>
          <p:nvPr>
            <p:ph type="title"/>
          </p:nvPr>
        </p:nvSpPr>
        <p:spPr/>
        <p:txBody>
          <a:bodyPr/>
          <a:lstStyle/>
          <a:p>
            <a:r>
              <a:rPr lang="en-US" altLang="en-US"/>
              <a:t>T6A08</a:t>
            </a:r>
          </a:p>
        </p:txBody>
      </p:sp>
      <p:sp>
        <p:nvSpPr>
          <p:cNvPr id="3" name="Content Placeholder 2"/>
          <p:cNvSpPr>
            <a:spLocks noGrp="1"/>
          </p:cNvSpPr>
          <p:nvPr>
            <p:ph idx="1"/>
          </p:nvPr>
        </p:nvSpPr>
        <p:spPr/>
        <p:txBody>
          <a:bodyPr/>
          <a:lstStyle/>
          <a:p>
            <a:pPr>
              <a:buFontTx/>
              <a:buNone/>
            </a:pPr>
            <a:r>
              <a:rPr lang="en-US" altLang="en-US" dirty="0"/>
              <a:t>What is the function of an SPDT switch?</a:t>
            </a:r>
          </a:p>
          <a:p>
            <a:pPr>
              <a:buFontTx/>
              <a:buNone/>
            </a:pPr>
            <a:r>
              <a:rPr lang="en-US" altLang="en-US" dirty="0"/>
              <a:t>A. A single circuit is opened or closed</a:t>
            </a:r>
          </a:p>
          <a:p>
            <a:pPr>
              <a:buFontTx/>
              <a:buNone/>
            </a:pPr>
            <a:r>
              <a:rPr lang="en-US" altLang="en-US" dirty="0"/>
              <a:t>B. Two circuits are opened or closed</a:t>
            </a:r>
          </a:p>
          <a:p>
            <a:pPr>
              <a:buFontTx/>
              <a:buNone/>
            </a:pPr>
            <a:r>
              <a:rPr lang="en-US" altLang="en-US" dirty="0"/>
              <a:t>C. A single circuit is switched between one of two other circuits</a:t>
            </a:r>
          </a:p>
          <a:p>
            <a:pPr>
              <a:buFontTx/>
              <a:buNone/>
            </a:pPr>
            <a:r>
              <a:rPr lang="en-US" altLang="en-US" dirty="0"/>
              <a:t>D. Two circuits are each switched between one of two other circuits</a:t>
            </a:r>
          </a:p>
        </p:txBody>
      </p:sp>
    </p:spTree>
    <p:extLst>
      <p:ext uri="{BB962C8B-B14F-4D97-AF65-F5344CB8AC3E}">
        <p14:creationId xmlns:p14="http://schemas.microsoft.com/office/powerpoint/2010/main" val="1049741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4C05582-3742-13DC-E75C-89D5B5B12B5E}"/>
              </a:ext>
            </a:extLst>
          </p:cNvPr>
          <p:cNvPicPr>
            <a:picLocks noChangeAspect="1"/>
          </p:cNvPicPr>
          <p:nvPr/>
        </p:nvPicPr>
        <p:blipFill>
          <a:blip r:embed="rId2"/>
          <a:stretch>
            <a:fillRect/>
          </a:stretch>
        </p:blipFill>
        <p:spPr>
          <a:xfrm>
            <a:off x="4876800" y="5294586"/>
            <a:ext cx="3257550" cy="1390650"/>
          </a:xfrm>
          <a:prstGeom prst="rect">
            <a:avLst/>
          </a:prstGeom>
        </p:spPr>
      </p:pic>
      <p:sp>
        <p:nvSpPr>
          <p:cNvPr id="322562" name="Title 1"/>
          <p:cNvSpPr>
            <a:spLocks noGrp="1"/>
          </p:cNvSpPr>
          <p:nvPr>
            <p:ph type="title"/>
          </p:nvPr>
        </p:nvSpPr>
        <p:spPr/>
        <p:txBody>
          <a:bodyPr/>
          <a:lstStyle/>
          <a:p>
            <a:r>
              <a:rPr lang="en-US" altLang="en-US"/>
              <a:t>T6A08</a:t>
            </a:r>
          </a:p>
        </p:txBody>
      </p:sp>
      <p:sp>
        <p:nvSpPr>
          <p:cNvPr id="3" name="Content Placeholder 2"/>
          <p:cNvSpPr>
            <a:spLocks noGrp="1"/>
          </p:cNvSpPr>
          <p:nvPr>
            <p:ph idx="1"/>
          </p:nvPr>
        </p:nvSpPr>
        <p:spPr/>
        <p:txBody>
          <a:bodyPr/>
          <a:lstStyle/>
          <a:p>
            <a:pPr>
              <a:buFontTx/>
              <a:buNone/>
            </a:pPr>
            <a:r>
              <a:rPr lang="en-US" altLang="en-US" dirty="0"/>
              <a:t>What is the function of an SPDT switch?</a:t>
            </a:r>
          </a:p>
          <a:p>
            <a:pPr>
              <a:buFontTx/>
              <a:buNone/>
            </a:pPr>
            <a:r>
              <a:rPr lang="en-US" altLang="en-US" dirty="0">
                <a:solidFill>
                  <a:schemeClr val="bg1">
                    <a:lumMod val="75000"/>
                  </a:schemeClr>
                </a:solidFill>
              </a:rPr>
              <a:t>A. A single circuit is opened or closed</a:t>
            </a:r>
          </a:p>
          <a:p>
            <a:pPr>
              <a:buFontTx/>
              <a:buNone/>
            </a:pPr>
            <a:r>
              <a:rPr lang="en-US" altLang="en-US" dirty="0">
                <a:solidFill>
                  <a:schemeClr val="bg1">
                    <a:lumMod val="75000"/>
                  </a:schemeClr>
                </a:solidFill>
              </a:rPr>
              <a:t>B. Two circuits are opened or closed</a:t>
            </a:r>
          </a:p>
          <a:p>
            <a:pPr>
              <a:buFontTx/>
              <a:buNone/>
            </a:pPr>
            <a:r>
              <a:rPr lang="en-US" altLang="en-US" dirty="0"/>
              <a:t>C. A single circuit is switched between one of two other circuits</a:t>
            </a:r>
          </a:p>
          <a:p>
            <a:pPr>
              <a:buFontTx/>
              <a:buNone/>
            </a:pPr>
            <a:r>
              <a:rPr lang="en-US" altLang="en-US" dirty="0">
                <a:solidFill>
                  <a:schemeClr val="bg1">
                    <a:lumMod val="75000"/>
                  </a:schemeClr>
                </a:solidFill>
              </a:rPr>
              <a:t>D. Two circuits are each switched between one of two other circuits</a:t>
            </a:r>
          </a:p>
        </p:txBody>
      </p:sp>
    </p:spTree>
    <p:extLst>
      <p:ext uri="{BB962C8B-B14F-4D97-AF65-F5344CB8AC3E}">
        <p14:creationId xmlns:p14="http://schemas.microsoft.com/office/powerpoint/2010/main" val="10119278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Title 1"/>
          <p:cNvSpPr>
            <a:spLocks noGrp="1"/>
          </p:cNvSpPr>
          <p:nvPr>
            <p:ph type="title"/>
          </p:nvPr>
        </p:nvSpPr>
        <p:spPr/>
        <p:txBody>
          <a:bodyPr/>
          <a:lstStyle/>
          <a:p>
            <a:r>
              <a:rPr lang="en-US" altLang="en-US"/>
              <a:t>T6A09</a:t>
            </a:r>
          </a:p>
        </p:txBody>
      </p:sp>
      <p:sp>
        <p:nvSpPr>
          <p:cNvPr id="3" name="Content Placeholder 2"/>
          <p:cNvSpPr>
            <a:spLocks noGrp="1"/>
          </p:cNvSpPr>
          <p:nvPr>
            <p:ph idx="1"/>
          </p:nvPr>
        </p:nvSpPr>
        <p:spPr/>
        <p:txBody>
          <a:bodyPr/>
          <a:lstStyle/>
          <a:p>
            <a:pPr>
              <a:buFontTx/>
              <a:buNone/>
            </a:pPr>
            <a:r>
              <a:rPr lang="en-US" altLang="en-US" dirty="0"/>
              <a:t>What electrical component is used to protect other circuit components from current overloads?</a:t>
            </a:r>
          </a:p>
          <a:p>
            <a:pPr>
              <a:buFontTx/>
              <a:buNone/>
            </a:pPr>
            <a:r>
              <a:rPr lang="en-US" altLang="en-US" dirty="0"/>
              <a:t>A. Fuse</a:t>
            </a:r>
          </a:p>
          <a:p>
            <a:pPr>
              <a:buFontTx/>
              <a:buNone/>
            </a:pPr>
            <a:r>
              <a:rPr lang="en-US" altLang="en-US" dirty="0"/>
              <a:t>B. Thyratron</a:t>
            </a:r>
          </a:p>
          <a:p>
            <a:pPr>
              <a:buFontTx/>
              <a:buNone/>
            </a:pPr>
            <a:r>
              <a:rPr lang="en-US" altLang="en-US" dirty="0"/>
              <a:t>C. Varactor</a:t>
            </a:r>
          </a:p>
          <a:p>
            <a:pPr>
              <a:buFontTx/>
              <a:buNone/>
            </a:pPr>
            <a:r>
              <a:rPr lang="en-US" altLang="en-US" dirty="0"/>
              <a:t>D. All these choices are correct</a:t>
            </a:r>
          </a:p>
        </p:txBody>
      </p:sp>
    </p:spTree>
    <p:extLst>
      <p:ext uri="{BB962C8B-B14F-4D97-AF65-F5344CB8AC3E}">
        <p14:creationId xmlns:p14="http://schemas.microsoft.com/office/powerpoint/2010/main" val="32471364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Title 1"/>
          <p:cNvSpPr>
            <a:spLocks noGrp="1"/>
          </p:cNvSpPr>
          <p:nvPr>
            <p:ph type="title"/>
          </p:nvPr>
        </p:nvSpPr>
        <p:spPr/>
        <p:txBody>
          <a:bodyPr/>
          <a:lstStyle/>
          <a:p>
            <a:r>
              <a:rPr lang="en-US" altLang="en-US"/>
              <a:t>T6A09</a:t>
            </a:r>
          </a:p>
        </p:txBody>
      </p:sp>
      <p:sp>
        <p:nvSpPr>
          <p:cNvPr id="3" name="Content Placeholder 2"/>
          <p:cNvSpPr>
            <a:spLocks noGrp="1"/>
          </p:cNvSpPr>
          <p:nvPr>
            <p:ph idx="1"/>
          </p:nvPr>
        </p:nvSpPr>
        <p:spPr/>
        <p:txBody>
          <a:bodyPr/>
          <a:lstStyle/>
          <a:p>
            <a:pPr>
              <a:buFontTx/>
              <a:buNone/>
            </a:pPr>
            <a:r>
              <a:rPr lang="en-US" altLang="en-US" dirty="0"/>
              <a:t>What electrical component is used to protect other circuit components from current overloads?</a:t>
            </a:r>
          </a:p>
          <a:p>
            <a:pPr>
              <a:buFontTx/>
              <a:buNone/>
            </a:pPr>
            <a:r>
              <a:rPr lang="en-US" altLang="en-US" dirty="0"/>
              <a:t>A. Fuse</a:t>
            </a:r>
          </a:p>
          <a:p>
            <a:pPr>
              <a:buFontTx/>
              <a:buNone/>
            </a:pPr>
            <a:r>
              <a:rPr lang="en-US" altLang="en-US" dirty="0">
                <a:solidFill>
                  <a:schemeClr val="bg1">
                    <a:lumMod val="75000"/>
                  </a:schemeClr>
                </a:solidFill>
              </a:rPr>
              <a:t>B. Thyratron</a:t>
            </a:r>
          </a:p>
          <a:p>
            <a:pPr>
              <a:buFontTx/>
              <a:buNone/>
            </a:pPr>
            <a:r>
              <a:rPr lang="en-US" altLang="en-US" dirty="0">
                <a:solidFill>
                  <a:schemeClr val="bg1">
                    <a:lumMod val="75000"/>
                  </a:schemeClr>
                </a:solidFill>
              </a:rPr>
              <a:t>C. Varactor</a:t>
            </a:r>
          </a:p>
          <a:p>
            <a:pPr>
              <a:buFontTx/>
              <a:buNone/>
            </a:pPr>
            <a:r>
              <a:rPr lang="en-US" altLang="en-US" dirty="0">
                <a:solidFill>
                  <a:schemeClr val="bg1">
                    <a:lumMod val="75000"/>
                  </a:schemeClr>
                </a:solidFill>
              </a:rPr>
              <a:t>D. All these choices are correct</a:t>
            </a:r>
          </a:p>
        </p:txBody>
      </p:sp>
      <p:grpSp>
        <p:nvGrpSpPr>
          <p:cNvPr id="9" name="Group 8"/>
          <p:cNvGrpSpPr>
            <a:grpSpLocks/>
          </p:cNvGrpSpPr>
          <p:nvPr/>
        </p:nvGrpSpPr>
        <p:grpSpPr bwMode="auto">
          <a:xfrm>
            <a:off x="3352800" y="3276600"/>
            <a:ext cx="1212850" cy="314325"/>
            <a:chOff x="3352801" y="3276599"/>
            <a:chExt cx="1212849" cy="314326"/>
          </a:xfrm>
        </p:grpSpPr>
        <p:sp>
          <p:nvSpPr>
            <p:cNvPr id="323589" name="Line 12"/>
            <p:cNvSpPr>
              <a:spLocks noChangeShapeType="1"/>
            </p:cNvSpPr>
            <p:nvPr/>
          </p:nvSpPr>
          <p:spPr bwMode="auto">
            <a:xfrm rot="-5400000">
              <a:off x="3578226" y="3227387"/>
              <a:ext cx="0" cy="4508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3590" name="Freeform 13"/>
            <p:cNvSpPr>
              <a:spLocks/>
            </p:cNvSpPr>
            <p:nvPr/>
          </p:nvSpPr>
          <p:spPr bwMode="auto">
            <a:xfrm rot="-5400000">
              <a:off x="3784602" y="3275011"/>
              <a:ext cx="163512" cy="166688"/>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3591" name="Freeform 14"/>
            <p:cNvSpPr>
              <a:spLocks/>
            </p:cNvSpPr>
            <p:nvPr/>
          </p:nvSpPr>
          <p:spPr bwMode="auto">
            <a:xfrm rot="16200000" flipH="1">
              <a:off x="3963988" y="3427413"/>
              <a:ext cx="161925" cy="165100"/>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23592" name="Line 12"/>
            <p:cNvSpPr>
              <a:spLocks noChangeShapeType="1"/>
            </p:cNvSpPr>
            <p:nvPr/>
          </p:nvSpPr>
          <p:spPr bwMode="auto">
            <a:xfrm rot="-5400000">
              <a:off x="4340225" y="3203575"/>
              <a:ext cx="0" cy="4508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spTree>
    <p:extLst>
      <p:ext uri="{BB962C8B-B14F-4D97-AF65-F5344CB8AC3E}">
        <p14:creationId xmlns:p14="http://schemas.microsoft.com/office/powerpoint/2010/main" val="26607651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Title 1"/>
          <p:cNvSpPr>
            <a:spLocks noGrp="1"/>
          </p:cNvSpPr>
          <p:nvPr>
            <p:ph type="title"/>
          </p:nvPr>
        </p:nvSpPr>
        <p:spPr/>
        <p:txBody>
          <a:bodyPr/>
          <a:lstStyle/>
          <a:p>
            <a:r>
              <a:rPr lang="en-US" altLang="en-US"/>
              <a:t>T6A10</a:t>
            </a:r>
          </a:p>
        </p:txBody>
      </p:sp>
      <p:sp>
        <p:nvSpPr>
          <p:cNvPr id="3" name="Content Placeholder 2"/>
          <p:cNvSpPr>
            <a:spLocks noGrp="1"/>
          </p:cNvSpPr>
          <p:nvPr>
            <p:ph idx="1"/>
          </p:nvPr>
        </p:nvSpPr>
        <p:spPr/>
        <p:txBody>
          <a:bodyPr/>
          <a:lstStyle/>
          <a:p>
            <a:pPr>
              <a:buFontTx/>
              <a:buNone/>
            </a:pPr>
            <a:r>
              <a:rPr lang="en-US" altLang="en-US" dirty="0"/>
              <a:t>Which of the following battery chemistries is rechargeable?</a:t>
            </a:r>
          </a:p>
          <a:p>
            <a:pPr>
              <a:buFontTx/>
              <a:buNone/>
            </a:pPr>
            <a:r>
              <a:rPr lang="en-US" altLang="en-US" dirty="0"/>
              <a:t>A. Nickel-metal hydride</a:t>
            </a:r>
          </a:p>
          <a:p>
            <a:pPr>
              <a:buFontTx/>
              <a:buNone/>
            </a:pPr>
            <a:r>
              <a:rPr lang="en-US" altLang="en-US" dirty="0"/>
              <a:t>B. Lithium-ion</a:t>
            </a:r>
          </a:p>
          <a:p>
            <a:pPr>
              <a:buFontTx/>
              <a:buNone/>
            </a:pPr>
            <a:r>
              <a:rPr lang="en-US" altLang="en-US" dirty="0"/>
              <a:t>C. Lead-acid </a:t>
            </a:r>
          </a:p>
          <a:p>
            <a:pPr>
              <a:buFontTx/>
              <a:buNone/>
            </a:pPr>
            <a:r>
              <a:rPr lang="en-US" altLang="en-US" dirty="0"/>
              <a:t>D. All these choices are correct</a:t>
            </a:r>
          </a:p>
        </p:txBody>
      </p:sp>
    </p:spTree>
    <p:extLst>
      <p:ext uri="{BB962C8B-B14F-4D97-AF65-F5344CB8AC3E}">
        <p14:creationId xmlns:p14="http://schemas.microsoft.com/office/powerpoint/2010/main" val="17432298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Title 1"/>
          <p:cNvSpPr>
            <a:spLocks noGrp="1"/>
          </p:cNvSpPr>
          <p:nvPr>
            <p:ph type="title"/>
          </p:nvPr>
        </p:nvSpPr>
        <p:spPr/>
        <p:txBody>
          <a:bodyPr/>
          <a:lstStyle/>
          <a:p>
            <a:r>
              <a:rPr lang="en-US" altLang="en-US"/>
              <a:t>T6A10</a:t>
            </a:r>
          </a:p>
        </p:txBody>
      </p:sp>
      <p:sp>
        <p:nvSpPr>
          <p:cNvPr id="3" name="Content Placeholder 2"/>
          <p:cNvSpPr>
            <a:spLocks noGrp="1"/>
          </p:cNvSpPr>
          <p:nvPr>
            <p:ph idx="1"/>
          </p:nvPr>
        </p:nvSpPr>
        <p:spPr/>
        <p:txBody>
          <a:bodyPr/>
          <a:lstStyle/>
          <a:p>
            <a:pPr>
              <a:buFontTx/>
              <a:buNone/>
            </a:pPr>
            <a:r>
              <a:rPr lang="en-US" altLang="en-US" dirty="0"/>
              <a:t>Which of the following battery chemistries is rechargeable?</a:t>
            </a:r>
          </a:p>
          <a:p>
            <a:pPr>
              <a:buFontTx/>
              <a:buNone/>
            </a:pPr>
            <a:r>
              <a:rPr lang="en-US" altLang="en-US" dirty="0">
                <a:solidFill>
                  <a:schemeClr val="bg1">
                    <a:lumMod val="50000"/>
                  </a:schemeClr>
                </a:solidFill>
              </a:rPr>
              <a:t>A. Nickel-metal hydride</a:t>
            </a:r>
          </a:p>
          <a:p>
            <a:pPr>
              <a:buFontTx/>
              <a:buNone/>
            </a:pPr>
            <a:r>
              <a:rPr lang="en-US" altLang="en-US" dirty="0">
                <a:solidFill>
                  <a:schemeClr val="bg1">
                    <a:lumMod val="50000"/>
                  </a:schemeClr>
                </a:solidFill>
              </a:rPr>
              <a:t>B. Lithium-ion</a:t>
            </a:r>
          </a:p>
          <a:p>
            <a:pPr>
              <a:buFontTx/>
              <a:buNone/>
            </a:pPr>
            <a:r>
              <a:rPr lang="en-US" altLang="en-US" dirty="0">
                <a:solidFill>
                  <a:schemeClr val="bg1">
                    <a:lumMod val="50000"/>
                  </a:schemeClr>
                </a:solidFill>
              </a:rPr>
              <a:t>C. Lead-acid </a:t>
            </a:r>
          </a:p>
          <a:p>
            <a:pPr>
              <a:buFontTx/>
              <a:buNone/>
            </a:pPr>
            <a:r>
              <a:rPr lang="en-US" altLang="en-US" dirty="0"/>
              <a:t>D. All these choices are correct</a:t>
            </a:r>
          </a:p>
        </p:txBody>
      </p:sp>
    </p:spTree>
    <p:extLst>
      <p:ext uri="{BB962C8B-B14F-4D97-AF65-F5344CB8AC3E}">
        <p14:creationId xmlns:p14="http://schemas.microsoft.com/office/powerpoint/2010/main" val="12466620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Title 1"/>
          <p:cNvSpPr>
            <a:spLocks noGrp="1"/>
          </p:cNvSpPr>
          <p:nvPr>
            <p:ph type="title"/>
          </p:nvPr>
        </p:nvSpPr>
        <p:spPr/>
        <p:txBody>
          <a:bodyPr/>
          <a:lstStyle/>
          <a:p>
            <a:r>
              <a:rPr lang="en-US" altLang="en-US"/>
              <a:t>T6A11</a:t>
            </a:r>
          </a:p>
        </p:txBody>
      </p:sp>
      <p:sp>
        <p:nvSpPr>
          <p:cNvPr id="3" name="Content Placeholder 2"/>
          <p:cNvSpPr>
            <a:spLocks noGrp="1"/>
          </p:cNvSpPr>
          <p:nvPr>
            <p:ph idx="1"/>
          </p:nvPr>
        </p:nvSpPr>
        <p:spPr/>
        <p:txBody>
          <a:bodyPr/>
          <a:lstStyle/>
          <a:p>
            <a:pPr>
              <a:buFontTx/>
              <a:buNone/>
            </a:pPr>
            <a:r>
              <a:rPr lang="en-US" altLang="en-US" dirty="0"/>
              <a:t>Which of the following battery chemistries is not rechargeable?</a:t>
            </a:r>
          </a:p>
          <a:p>
            <a:pPr>
              <a:buFontTx/>
              <a:buNone/>
            </a:pPr>
            <a:r>
              <a:rPr lang="en-US" altLang="en-US" dirty="0"/>
              <a:t>A. Nickel-cadmium</a:t>
            </a:r>
          </a:p>
          <a:p>
            <a:pPr>
              <a:buFontTx/>
              <a:buNone/>
            </a:pPr>
            <a:r>
              <a:rPr lang="en-US" altLang="en-US" dirty="0"/>
              <a:t>B. Carbon-zinc</a:t>
            </a:r>
          </a:p>
          <a:p>
            <a:pPr>
              <a:buFontTx/>
              <a:buNone/>
            </a:pPr>
            <a:r>
              <a:rPr lang="en-US" altLang="en-US" dirty="0"/>
              <a:t>C. Lead-acid </a:t>
            </a:r>
          </a:p>
          <a:p>
            <a:pPr>
              <a:buFontTx/>
              <a:buNone/>
            </a:pPr>
            <a:r>
              <a:rPr lang="en-US" altLang="en-US" dirty="0"/>
              <a:t>D. Lithium-ion</a:t>
            </a:r>
          </a:p>
        </p:txBody>
      </p:sp>
    </p:spTree>
    <p:extLst>
      <p:ext uri="{BB962C8B-B14F-4D97-AF65-F5344CB8AC3E}">
        <p14:creationId xmlns:p14="http://schemas.microsoft.com/office/powerpoint/2010/main" val="13859918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652A192-8148-77CF-0D13-4E86DA04A8C1}"/>
              </a:ext>
            </a:extLst>
          </p:cNvPr>
          <p:cNvPicPr>
            <a:picLocks noChangeAspect="1"/>
          </p:cNvPicPr>
          <p:nvPr/>
        </p:nvPicPr>
        <p:blipFill>
          <a:blip r:embed="rId2"/>
          <a:stretch>
            <a:fillRect/>
          </a:stretch>
        </p:blipFill>
        <p:spPr>
          <a:xfrm>
            <a:off x="3352800" y="2560638"/>
            <a:ext cx="5570654" cy="4297362"/>
          </a:xfrm>
          <a:prstGeom prst="rect">
            <a:avLst/>
          </a:prstGeom>
        </p:spPr>
      </p:pic>
      <p:sp>
        <p:nvSpPr>
          <p:cNvPr id="325634" name="Title 1"/>
          <p:cNvSpPr>
            <a:spLocks noGrp="1"/>
          </p:cNvSpPr>
          <p:nvPr>
            <p:ph type="title"/>
          </p:nvPr>
        </p:nvSpPr>
        <p:spPr/>
        <p:txBody>
          <a:bodyPr/>
          <a:lstStyle/>
          <a:p>
            <a:r>
              <a:rPr lang="en-US" altLang="en-US"/>
              <a:t>T6A11</a:t>
            </a:r>
          </a:p>
        </p:txBody>
      </p:sp>
      <p:sp>
        <p:nvSpPr>
          <p:cNvPr id="3" name="Content Placeholder 2"/>
          <p:cNvSpPr>
            <a:spLocks noGrp="1"/>
          </p:cNvSpPr>
          <p:nvPr>
            <p:ph idx="1"/>
          </p:nvPr>
        </p:nvSpPr>
        <p:spPr/>
        <p:txBody>
          <a:bodyPr/>
          <a:lstStyle/>
          <a:p>
            <a:pPr>
              <a:buFontTx/>
              <a:buNone/>
            </a:pPr>
            <a:r>
              <a:rPr lang="en-US" altLang="en-US" dirty="0"/>
              <a:t>Which of the following battery chemistries is not rechargeable?</a:t>
            </a:r>
          </a:p>
          <a:p>
            <a:pPr>
              <a:buFontTx/>
              <a:buNone/>
            </a:pPr>
            <a:r>
              <a:rPr lang="en-US" altLang="en-US" dirty="0">
                <a:solidFill>
                  <a:schemeClr val="bg1">
                    <a:lumMod val="75000"/>
                  </a:schemeClr>
                </a:solidFill>
              </a:rPr>
              <a:t>A. Nickel-cadmium</a:t>
            </a:r>
          </a:p>
          <a:p>
            <a:pPr>
              <a:buFontTx/>
              <a:buNone/>
            </a:pPr>
            <a:r>
              <a:rPr lang="en-US" altLang="en-US" dirty="0"/>
              <a:t>B. Carbon-zinc</a:t>
            </a:r>
          </a:p>
          <a:p>
            <a:pPr>
              <a:buFontTx/>
              <a:buNone/>
            </a:pPr>
            <a:r>
              <a:rPr lang="en-US" altLang="en-US" dirty="0">
                <a:solidFill>
                  <a:schemeClr val="bg1">
                    <a:lumMod val="75000"/>
                  </a:schemeClr>
                </a:solidFill>
              </a:rPr>
              <a:t>C. Lead-acid </a:t>
            </a:r>
          </a:p>
          <a:p>
            <a:pPr>
              <a:buFontTx/>
              <a:buNone/>
            </a:pPr>
            <a:r>
              <a:rPr lang="en-US" altLang="en-US" dirty="0">
                <a:solidFill>
                  <a:schemeClr val="bg1">
                    <a:lumMod val="75000"/>
                  </a:schemeClr>
                </a:solidFill>
              </a:rPr>
              <a:t>D. Lithium-ion</a:t>
            </a:r>
          </a:p>
        </p:txBody>
      </p:sp>
    </p:spTree>
    <p:extLst>
      <p:ext uri="{BB962C8B-B14F-4D97-AF65-F5344CB8AC3E}">
        <p14:creationId xmlns:p14="http://schemas.microsoft.com/office/powerpoint/2010/main" val="371252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457200" y="304800"/>
            <a:ext cx="8229600" cy="5821363"/>
          </a:xfrm>
        </p:spPr>
        <p:txBody>
          <a:bodyPr/>
          <a:lstStyle/>
          <a:p>
            <a:pPr eaLnBrk="1" hangingPunct="1">
              <a:buFontTx/>
              <a:buNone/>
            </a:pPr>
            <a:r>
              <a:rPr lang="en-US" altLang="en-US" sz="4000" b="1" dirty="0">
                <a:solidFill>
                  <a:srgbClr val="0070C0"/>
                </a:solidFill>
              </a:rPr>
              <a:t>Ham Radio Technician Class Exam preparation Power Point created by Rich Bugarin W6EC.</a:t>
            </a:r>
          </a:p>
          <a:p>
            <a:pPr eaLnBrk="1" hangingPunct="1">
              <a:buFontTx/>
              <a:buNone/>
            </a:pPr>
            <a:r>
              <a:rPr lang="en-US" altLang="en-US" sz="4000" b="1" dirty="0">
                <a:solidFill>
                  <a:srgbClr val="0070C0"/>
                </a:solidFill>
              </a:rPr>
              <a:t>Effective July 1, 2022 and is valid until June 30, 2026.</a:t>
            </a:r>
          </a:p>
          <a:p>
            <a:pPr eaLnBrk="1" hangingPunct="1">
              <a:buFontTx/>
              <a:buNone/>
            </a:pPr>
            <a:r>
              <a:rPr lang="en-US" altLang="en-US" sz="4000" b="1" dirty="0">
                <a:solidFill>
                  <a:srgbClr val="0070C0"/>
                </a:solidFill>
              </a:rPr>
              <a:t>Please send suggested changes to this presentation to:</a:t>
            </a:r>
          </a:p>
          <a:p>
            <a:pPr eaLnBrk="1" hangingPunct="1">
              <a:buFontTx/>
              <a:buNone/>
            </a:pPr>
            <a:r>
              <a:rPr lang="en-US" altLang="en-US" sz="4000" b="1" dirty="0">
                <a:solidFill>
                  <a:srgbClr val="0070C0"/>
                </a:solidFill>
              </a:rPr>
              <a:t>w6ec@thebugarins.com</a:t>
            </a:r>
          </a:p>
        </p:txBody>
      </p:sp>
    </p:spTree>
    <p:extLst>
      <p:ext uri="{BB962C8B-B14F-4D97-AF65-F5344CB8AC3E}">
        <p14:creationId xmlns:p14="http://schemas.microsoft.com/office/powerpoint/2010/main" val="4305520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E569E-B5E1-1668-3EA3-0963911F5F5C}"/>
              </a:ext>
            </a:extLst>
          </p:cNvPr>
          <p:cNvSpPr>
            <a:spLocks noGrp="1"/>
          </p:cNvSpPr>
          <p:nvPr>
            <p:ph type="title"/>
          </p:nvPr>
        </p:nvSpPr>
        <p:spPr/>
        <p:txBody>
          <a:bodyPr/>
          <a:lstStyle/>
          <a:p>
            <a:r>
              <a:rPr lang="en-US" dirty="0"/>
              <a:t>T6A12</a:t>
            </a:r>
          </a:p>
        </p:txBody>
      </p:sp>
      <p:sp>
        <p:nvSpPr>
          <p:cNvPr id="3" name="Content Placeholder 2">
            <a:extLst>
              <a:ext uri="{FF2B5EF4-FFF2-40B4-BE49-F238E27FC236}">
                <a16:creationId xmlns:a16="http://schemas.microsoft.com/office/drawing/2014/main" id="{9E51C826-0076-A7DF-4F29-9E0C86312A5F}"/>
              </a:ext>
            </a:extLst>
          </p:cNvPr>
          <p:cNvSpPr>
            <a:spLocks noGrp="1"/>
          </p:cNvSpPr>
          <p:nvPr>
            <p:ph idx="1"/>
          </p:nvPr>
        </p:nvSpPr>
        <p:spPr>
          <a:xfrm>
            <a:off x="457200" y="1143000"/>
            <a:ext cx="8229600" cy="4983163"/>
          </a:xfrm>
        </p:spPr>
        <p:txBody>
          <a:bodyPr/>
          <a:lstStyle/>
          <a:p>
            <a:pPr marL="0" indent="0">
              <a:buNone/>
            </a:pPr>
            <a:r>
              <a:rPr lang="en-US" dirty="0"/>
              <a:t>What type of switch is represented by component 3 in figure T-2?</a:t>
            </a:r>
          </a:p>
          <a:p>
            <a:pPr marL="0" indent="0">
              <a:buNone/>
            </a:pPr>
            <a:r>
              <a:rPr lang="en-US" dirty="0"/>
              <a:t>A. Single-pole single-throw</a:t>
            </a:r>
          </a:p>
          <a:p>
            <a:pPr marL="0" indent="0">
              <a:buNone/>
            </a:pPr>
            <a:r>
              <a:rPr lang="en-US" dirty="0"/>
              <a:t>B. Single-pole double-throw</a:t>
            </a:r>
          </a:p>
          <a:p>
            <a:pPr marL="0" indent="0">
              <a:buNone/>
            </a:pPr>
            <a:r>
              <a:rPr lang="en-US" dirty="0"/>
              <a:t>C. Double-pole single-throw</a:t>
            </a:r>
          </a:p>
          <a:p>
            <a:pPr marL="0" indent="0">
              <a:buNone/>
            </a:pPr>
            <a:r>
              <a:rPr lang="en-US" dirty="0"/>
              <a:t>D. Double-pole double-throw</a:t>
            </a:r>
          </a:p>
        </p:txBody>
      </p:sp>
      <p:pic>
        <p:nvPicPr>
          <p:cNvPr id="4" name="Picture 3">
            <a:extLst>
              <a:ext uri="{FF2B5EF4-FFF2-40B4-BE49-F238E27FC236}">
                <a16:creationId xmlns:a16="http://schemas.microsoft.com/office/drawing/2014/main" id="{F96399DC-D6B8-ED16-4F66-D1A69E4D541F}"/>
              </a:ext>
            </a:extLst>
          </p:cNvPr>
          <p:cNvPicPr>
            <a:picLocks noChangeAspect="1"/>
          </p:cNvPicPr>
          <p:nvPr/>
        </p:nvPicPr>
        <p:blipFill>
          <a:blip r:embed="rId2"/>
          <a:stretch>
            <a:fillRect/>
          </a:stretch>
        </p:blipFill>
        <p:spPr>
          <a:xfrm>
            <a:off x="1219200" y="4444250"/>
            <a:ext cx="5867400" cy="2136985"/>
          </a:xfrm>
          <a:prstGeom prst="rect">
            <a:avLst/>
          </a:prstGeom>
        </p:spPr>
      </p:pic>
    </p:spTree>
    <p:extLst>
      <p:ext uri="{BB962C8B-B14F-4D97-AF65-F5344CB8AC3E}">
        <p14:creationId xmlns:p14="http://schemas.microsoft.com/office/powerpoint/2010/main" val="8535565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E569E-B5E1-1668-3EA3-0963911F5F5C}"/>
              </a:ext>
            </a:extLst>
          </p:cNvPr>
          <p:cNvSpPr>
            <a:spLocks noGrp="1"/>
          </p:cNvSpPr>
          <p:nvPr>
            <p:ph type="title"/>
          </p:nvPr>
        </p:nvSpPr>
        <p:spPr/>
        <p:txBody>
          <a:bodyPr/>
          <a:lstStyle/>
          <a:p>
            <a:r>
              <a:rPr lang="en-US" dirty="0"/>
              <a:t>T6A12</a:t>
            </a:r>
          </a:p>
        </p:txBody>
      </p:sp>
      <p:sp>
        <p:nvSpPr>
          <p:cNvPr id="3" name="Content Placeholder 2">
            <a:extLst>
              <a:ext uri="{FF2B5EF4-FFF2-40B4-BE49-F238E27FC236}">
                <a16:creationId xmlns:a16="http://schemas.microsoft.com/office/drawing/2014/main" id="{9E51C826-0076-A7DF-4F29-9E0C86312A5F}"/>
              </a:ext>
            </a:extLst>
          </p:cNvPr>
          <p:cNvSpPr>
            <a:spLocks noGrp="1"/>
          </p:cNvSpPr>
          <p:nvPr>
            <p:ph idx="1"/>
          </p:nvPr>
        </p:nvSpPr>
        <p:spPr>
          <a:xfrm>
            <a:off x="457200" y="1143000"/>
            <a:ext cx="8229600" cy="4983163"/>
          </a:xfrm>
        </p:spPr>
        <p:txBody>
          <a:bodyPr/>
          <a:lstStyle/>
          <a:p>
            <a:pPr marL="0" indent="0">
              <a:buNone/>
            </a:pPr>
            <a:r>
              <a:rPr lang="en-US" dirty="0"/>
              <a:t>What type of switch is represented by component 3 in figure T-2?</a:t>
            </a:r>
          </a:p>
          <a:p>
            <a:pPr marL="0" indent="0">
              <a:buNone/>
            </a:pPr>
            <a:r>
              <a:rPr lang="en-US" dirty="0"/>
              <a:t>A. Single-pole single-throw </a:t>
            </a:r>
            <a:r>
              <a:rPr lang="en-US" dirty="0">
                <a:solidFill>
                  <a:srgbClr val="0070C0"/>
                </a:solidFill>
              </a:rPr>
              <a:t>(switch)</a:t>
            </a:r>
          </a:p>
          <a:p>
            <a:pPr marL="0" indent="0">
              <a:buNone/>
            </a:pPr>
            <a:r>
              <a:rPr lang="en-US" dirty="0">
                <a:solidFill>
                  <a:schemeClr val="bg1">
                    <a:lumMod val="75000"/>
                  </a:schemeClr>
                </a:solidFill>
              </a:rPr>
              <a:t>B. Single-pole double-throw</a:t>
            </a:r>
          </a:p>
          <a:p>
            <a:pPr marL="0" indent="0">
              <a:buNone/>
            </a:pPr>
            <a:r>
              <a:rPr lang="en-US" dirty="0">
                <a:solidFill>
                  <a:schemeClr val="bg1">
                    <a:lumMod val="75000"/>
                  </a:schemeClr>
                </a:solidFill>
              </a:rPr>
              <a:t>C. Double-pole single-throw</a:t>
            </a:r>
          </a:p>
          <a:p>
            <a:pPr marL="0" indent="0">
              <a:buNone/>
            </a:pPr>
            <a:r>
              <a:rPr lang="en-US" dirty="0">
                <a:solidFill>
                  <a:schemeClr val="bg1">
                    <a:lumMod val="75000"/>
                  </a:schemeClr>
                </a:solidFill>
              </a:rPr>
              <a:t>D. Double-pole double-throw</a:t>
            </a:r>
          </a:p>
        </p:txBody>
      </p:sp>
      <p:pic>
        <p:nvPicPr>
          <p:cNvPr id="4" name="Picture 3">
            <a:extLst>
              <a:ext uri="{FF2B5EF4-FFF2-40B4-BE49-F238E27FC236}">
                <a16:creationId xmlns:a16="http://schemas.microsoft.com/office/drawing/2014/main" id="{F96399DC-D6B8-ED16-4F66-D1A69E4D541F}"/>
              </a:ext>
            </a:extLst>
          </p:cNvPr>
          <p:cNvPicPr>
            <a:picLocks noChangeAspect="1"/>
          </p:cNvPicPr>
          <p:nvPr/>
        </p:nvPicPr>
        <p:blipFill>
          <a:blip r:embed="rId2"/>
          <a:stretch>
            <a:fillRect/>
          </a:stretch>
        </p:blipFill>
        <p:spPr>
          <a:xfrm>
            <a:off x="1219200" y="4444250"/>
            <a:ext cx="5867400" cy="2136985"/>
          </a:xfrm>
          <a:prstGeom prst="rect">
            <a:avLst/>
          </a:prstGeom>
        </p:spPr>
      </p:pic>
    </p:spTree>
    <p:extLst>
      <p:ext uri="{BB962C8B-B14F-4D97-AF65-F5344CB8AC3E}">
        <p14:creationId xmlns:p14="http://schemas.microsoft.com/office/powerpoint/2010/main" val="13789297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Content Placeholder 2"/>
          <p:cNvSpPr>
            <a:spLocks noGrp="1"/>
          </p:cNvSpPr>
          <p:nvPr>
            <p:ph idx="1"/>
          </p:nvPr>
        </p:nvSpPr>
        <p:spPr/>
        <p:txBody>
          <a:bodyPr/>
          <a:lstStyle/>
          <a:p>
            <a:r>
              <a:rPr lang="en-US" altLang="en-US" b="1" dirty="0"/>
              <a:t>T6B – Semiconductors: basic principles and applications of solid state devices, diodes and transistors</a:t>
            </a:r>
          </a:p>
          <a:p>
            <a:endParaRPr lang="en-US" altLang="en-US" b="1" dirty="0"/>
          </a:p>
          <a:p>
            <a:r>
              <a:rPr lang="en-US" altLang="en-US" b="1" dirty="0"/>
              <a:t>#20 of 35</a:t>
            </a:r>
            <a:endParaRPr lang="en-US" altLang="en-US" dirty="0"/>
          </a:p>
        </p:txBody>
      </p:sp>
    </p:spTree>
    <p:extLst>
      <p:ext uri="{BB962C8B-B14F-4D97-AF65-F5344CB8AC3E}">
        <p14:creationId xmlns:p14="http://schemas.microsoft.com/office/powerpoint/2010/main" val="12123863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Title 1"/>
          <p:cNvSpPr>
            <a:spLocks noGrp="1"/>
          </p:cNvSpPr>
          <p:nvPr>
            <p:ph type="title"/>
          </p:nvPr>
        </p:nvSpPr>
        <p:spPr/>
        <p:txBody>
          <a:bodyPr/>
          <a:lstStyle/>
          <a:p>
            <a:r>
              <a:rPr lang="en-US" altLang="en-US"/>
              <a:t>T6B01</a:t>
            </a:r>
          </a:p>
        </p:txBody>
      </p:sp>
      <p:sp>
        <p:nvSpPr>
          <p:cNvPr id="3" name="Content Placeholder 2"/>
          <p:cNvSpPr>
            <a:spLocks noGrp="1"/>
          </p:cNvSpPr>
          <p:nvPr>
            <p:ph idx="1"/>
          </p:nvPr>
        </p:nvSpPr>
        <p:spPr>
          <a:xfrm>
            <a:off x="457200" y="1219200"/>
            <a:ext cx="8229600" cy="4906963"/>
          </a:xfrm>
        </p:spPr>
        <p:txBody>
          <a:bodyPr/>
          <a:lstStyle/>
          <a:p>
            <a:pPr>
              <a:buFontTx/>
              <a:buNone/>
            </a:pPr>
            <a:r>
              <a:rPr lang="en-US" altLang="en-US" dirty="0"/>
              <a:t>Which is true about forward voltage drop in a diode?</a:t>
            </a:r>
          </a:p>
          <a:p>
            <a:pPr>
              <a:buFontTx/>
              <a:buNone/>
            </a:pPr>
            <a:r>
              <a:rPr lang="en-US" altLang="en-US" dirty="0"/>
              <a:t>A. It is lower in some diode types than in others</a:t>
            </a:r>
          </a:p>
          <a:p>
            <a:pPr>
              <a:buFontTx/>
              <a:buNone/>
            </a:pPr>
            <a:r>
              <a:rPr lang="en-US" altLang="en-US" dirty="0"/>
              <a:t>B. It is proportional to peak inverse voltage</a:t>
            </a:r>
          </a:p>
          <a:p>
            <a:pPr>
              <a:buFontTx/>
              <a:buNone/>
            </a:pPr>
            <a:r>
              <a:rPr lang="en-US" altLang="en-US" dirty="0"/>
              <a:t>C. It indicates that the diode is defective</a:t>
            </a:r>
          </a:p>
          <a:p>
            <a:pPr>
              <a:buFontTx/>
              <a:buNone/>
            </a:pPr>
            <a:r>
              <a:rPr lang="en-US" altLang="en-US" dirty="0"/>
              <a:t>D. It has no impact on the voltage delivered to the load</a:t>
            </a:r>
          </a:p>
        </p:txBody>
      </p:sp>
    </p:spTree>
    <p:extLst>
      <p:ext uri="{BB962C8B-B14F-4D97-AF65-F5344CB8AC3E}">
        <p14:creationId xmlns:p14="http://schemas.microsoft.com/office/powerpoint/2010/main" val="29365564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Title 1"/>
          <p:cNvSpPr>
            <a:spLocks noGrp="1"/>
          </p:cNvSpPr>
          <p:nvPr>
            <p:ph type="title"/>
          </p:nvPr>
        </p:nvSpPr>
        <p:spPr/>
        <p:txBody>
          <a:bodyPr/>
          <a:lstStyle/>
          <a:p>
            <a:r>
              <a:rPr lang="en-US" altLang="en-US"/>
              <a:t>T6B01</a:t>
            </a:r>
          </a:p>
        </p:txBody>
      </p:sp>
      <p:sp>
        <p:nvSpPr>
          <p:cNvPr id="3" name="Content Placeholder 2"/>
          <p:cNvSpPr>
            <a:spLocks noGrp="1"/>
          </p:cNvSpPr>
          <p:nvPr>
            <p:ph idx="1"/>
          </p:nvPr>
        </p:nvSpPr>
        <p:spPr>
          <a:xfrm>
            <a:off x="457200" y="1219200"/>
            <a:ext cx="8229600" cy="4906963"/>
          </a:xfrm>
        </p:spPr>
        <p:txBody>
          <a:bodyPr/>
          <a:lstStyle/>
          <a:p>
            <a:pPr>
              <a:buFontTx/>
              <a:buNone/>
            </a:pPr>
            <a:r>
              <a:rPr lang="en-US" altLang="en-US" dirty="0"/>
              <a:t>Which is true about forward voltage drop in a diode?</a:t>
            </a:r>
          </a:p>
          <a:p>
            <a:pPr>
              <a:buFontTx/>
              <a:buNone/>
            </a:pPr>
            <a:r>
              <a:rPr lang="en-US" altLang="en-US" dirty="0"/>
              <a:t>A. It is lower in some diode types than in others</a:t>
            </a:r>
          </a:p>
          <a:p>
            <a:pPr>
              <a:buFontTx/>
              <a:buNone/>
            </a:pPr>
            <a:r>
              <a:rPr lang="en-US" altLang="en-US" dirty="0">
                <a:solidFill>
                  <a:schemeClr val="bg1">
                    <a:lumMod val="75000"/>
                  </a:schemeClr>
                </a:solidFill>
              </a:rPr>
              <a:t>B. It is proportional to peak inverse voltage</a:t>
            </a:r>
          </a:p>
          <a:p>
            <a:pPr>
              <a:buFontTx/>
              <a:buNone/>
            </a:pPr>
            <a:r>
              <a:rPr lang="en-US" altLang="en-US" dirty="0">
                <a:solidFill>
                  <a:schemeClr val="bg1">
                    <a:lumMod val="75000"/>
                  </a:schemeClr>
                </a:solidFill>
              </a:rPr>
              <a:t>C. It indicates that the diode is defective</a:t>
            </a:r>
          </a:p>
          <a:p>
            <a:pPr>
              <a:buFontTx/>
              <a:buNone/>
            </a:pPr>
            <a:r>
              <a:rPr lang="en-US" altLang="en-US" dirty="0">
                <a:solidFill>
                  <a:schemeClr val="bg1">
                    <a:lumMod val="75000"/>
                  </a:schemeClr>
                </a:solidFill>
              </a:rPr>
              <a:t>D. It has no impact on the voltage delivered to the load</a:t>
            </a:r>
          </a:p>
          <a:p>
            <a:pPr>
              <a:buFontTx/>
              <a:buNone/>
            </a:pPr>
            <a:r>
              <a:rPr lang="en-US" altLang="en-US" dirty="0">
                <a:solidFill>
                  <a:srgbClr val="0070C0"/>
                </a:solidFill>
              </a:rPr>
              <a:t>Forward Voltage for a Silicon Diode is about 0.7V for Germanium it is about 0.3V</a:t>
            </a:r>
          </a:p>
        </p:txBody>
      </p:sp>
      <p:pic>
        <p:nvPicPr>
          <p:cNvPr id="2" name="Picture 1">
            <a:extLst>
              <a:ext uri="{FF2B5EF4-FFF2-40B4-BE49-F238E27FC236}">
                <a16:creationId xmlns:a16="http://schemas.microsoft.com/office/drawing/2014/main" id="{A49866B4-D003-230A-C40D-8835245AD01E}"/>
              </a:ext>
            </a:extLst>
          </p:cNvPr>
          <p:cNvPicPr>
            <a:picLocks noChangeAspect="1"/>
          </p:cNvPicPr>
          <p:nvPr/>
        </p:nvPicPr>
        <p:blipFill>
          <a:blip r:embed="rId2"/>
          <a:stretch>
            <a:fillRect/>
          </a:stretch>
        </p:blipFill>
        <p:spPr>
          <a:xfrm>
            <a:off x="6477000" y="504732"/>
            <a:ext cx="914479" cy="682811"/>
          </a:xfrm>
          <a:prstGeom prst="rect">
            <a:avLst/>
          </a:prstGeom>
        </p:spPr>
      </p:pic>
    </p:spTree>
    <p:extLst>
      <p:ext uri="{BB962C8B-B14F-4D97-AF65-F5344CB8AC3E}">
        <p14:creationId xmlns:p14="http://schemas.microsoft.com/office/powerpoint/2010/main" val="5222707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Title 1"/>
          <p:cNvSpPr>
            <a:spLocks noGrp="1"/>
          </p:cNvSpPr>
          <p:nvPr>
            <p:ph type="title"/>
          </p:nvPr>
        </p:nvSpPr>
        <p:spPr/>
        <p:txBody>
          <a:bodyPr/>
          <a:lstStyle/>
          <a:p>
            <a:r>
              <a:rPr lang="en-US" altLang="en-US"/>
              <a:t>T6B02</a:t>
            </a:r>
          </a:p>
        </p:txBody>
      </p:sp>
      <p:sp>
        <p:nvSpPr>
          <p:cNvPr id="3" name="Content Placeholder 2"/>
          <p:cNvSpPr>
            <a:spLocks noGrp="1"/>
          </p:cNvSpPr>
          <p:nvPr>
            <p:ph idx="1"/>
          </p:nvPr>
        </p:nvSpPr>
        <p:spPr/>
        <p:txBody>
          <a:bodyPr/>
          <a:lstStyle/>
          <a:p>
            <a:pPr>
              <a:buFontTx/>
              <a:buNone/>
            </a:pPr>
            <a:r>
              <a:rPr lang="en-US" altLang="en-US" dirty="0"/>
              <a:t>What electronic component allows current to flow in only one direction?</a:t>
            </a:r>
          </a:p>
          <a:p>
            <a:pPr>
              <a:buFontTx/>
              <a:buNone/>
            </a:pPr>
            <a:r>
              <a:rPr lang="en-US" altLang="en-US" dirty="0"/>
              <a:t>A. Resistor</a:t>
            </a:r>
          </a:p>
          <a:p>
            <a:pPr>
              <a:buFontTx/>
              <a:buNone/>
            </a:pPr>
            <a:r>
              <a:rPr lang="en-US" altLang="en-US" dirty="0"/>
              <a:t>B. Fuse</a:t>
            </a:r>
          </a:p>
          <a:p>
            <a:pPr>
              <a:buFontTx/>
              <a:buNone/>
            </a:pPr>
            <a:r>
              <a:rPr lang="en-US" altLang="en-US" dirty="0"/>
              <a:t>C. Diode</a:t>
            </a:r>
          </a:p>
          <a:p>
            <a:pPr>
              <a:buFontTx/>
              <a:buNone/>
            </a:pPr>
            <a:r>
              <a:rPr lang="en-US" altLang="en-US" dirty="0"/>
              <a:t>D. Driven element</a:t>
            </a:r>
          </a:p>
        </p:txBody>
      </p:sp>
    </p:spTree>
    <p:extLst>
      <p:ext uri="{BB962C8B-B14F-4D97-AF65-F5344CB8AC3E}">
        <p14:creationId xmlns:p14="http://schemas.microsoft.com/office/powerpoint/2010/main" val="22939813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Title 1"/>
          <p:cNvSpPr>
            <a:spLocks noGrp="1"/>
          </p:cNvSpPr>
          <p:nvPr>
            <p:ph type="title"/>
          </p:nvPr>
        </p:nvSpPr>
        <p:spPr/>
        <p:txBody>
          <a:bodyPr/>
          <a:lstStyle/>
          <a:p>
            <a:r>
              <a:rPr lang="en-US" altLang="en-US"/>
              <a:t>T6B02</a:t>
            </a:r>
          </a:p>
        </p:txBody>
      </p:sp>
      <p:sp>
        <p:nvSpPr>
          <p:cNvPr id="3" name="Content Placeholder 2"/>
          <p:cNvSpPr>
            <a:spLocks noGrp="1"/>
          </p:cNvSpPr>
          <p:nvPr>
            <p:ph idx="1"/>
          </p:nvPr>
        </p:nvSpPr>
        <p:spPr/>
        <p:txBody>
          <a:bodyPr/>
          <a:lstStyle/>
          <a:p>
            <a:pPr>
              <a:buFontTx/>
              <a:buNone/>
            </a:pPr>
            <a:r>
              <a:rPr lang="en-US" altLang="en-US" dirty="0"/>
              <a:t>What electronic component allows current to flow in only one direction?</a:t>
            </a:r>
          </a:p>
          <a:p>
            <a:pPr>
              <a:buFontTx/>
              <a:buNone/>
            </a:pPr>
            <a:r>
              <a:rPr lang="en-US" altLang="en-US" dirty="0">
                <a:solidFill>
                  <a:schemeClr val="bg1">
                    <a:lumMod val="75000"/>
                  </a:schemeClr>
                </a:solidFill>
              </a:rPr>
              <a:t>A. Resistor</a:t>
            </a:r>
          </a:p>
          <a:p>
            <a:pPr>
              <a:buFontTx/>
              <a:buNone/>
            </a:pPr>
            <a:r>
              <a:rPr lang="en-US" altLang="en-US" dirty="0">
                <a:solidFill>
                  <a:schemeClr val="bg1">
                    <a:lumMod val="75000"/>
                  </a:schemeClr>
                </a:solidFill>
              </a:rPr>
              <a:t>B. Fuse</a:t>
            </a:r>
          </a:p>
          <a:p>
            <a:pPr>
              <a:buFontTx/>
              <a:buNone/>
            </a:pPr>
            <a:r>
              <a:rPr lang="en-US" altLang="en-US" dirty="0"/>
              <a:t>C. Diode</a:t>
            </a:r>
          </a:p>
          <a:p>
            <a:pPr>
              <a:buFontTx/>
              <a:buNone/>
            </a:pPr>
            <a:r>
              <a:rPr lang="en-US" altLang="en-US" dirty="0">
                <a:solidFill>
                  <a:schemeClr val="bg1">
                    <a:lumMod val="75000"/>
                  </a:schemeClr>
                </a:solidFill>
              </a:rPr>
              <a:t>D. Driven element</a:t>
            </a:r>
          </a:p>
          <a:p>
            <a:pPr>
              <a:buFontTx/>
              <a:buNone/>
            </a:pPr>
            <a:endParaRPr lang="en-US" altLang="en-US" sz="2400" dirty="0">
              <a:solidFill>
                <a:schemeClr val="bg1">
                  <a:lumMod val="75000"/>
                </a:schemeClr>
              </a:solidFill>
            </a:endParaRPr>
          </a:p>
          <a:p>
            <a:pPr>
              <a:buFontTx/>
              <a:buNone/>
            </a:pPr>
            <a:r>
              <a:rPr lang="en-US" altLang="en-US" dirty="0">
                <a:solidFill>
                  <a:srgbClr val="0070C0"/>
                </a:solidFill>
              </a:rPr>
              <a:t>A Diode (AKA Rectifier) functions as an</a:t>
            </a:r>
            <a:br>
              <a:rPr lang="en-US" altLang="en-US" dirty="0">
                <a:solidFill>
                  <a:srgbClr val="0070C0"/>
                </a:solidFill>
              </a:rPr>
            </a:br>
            <a:r>
              <a:rPr lang="en-US" altLang="en-US" dirty="0">
                <a:solidFill>
                  <a:srgbClr val="0070C0"/>
                </a:solidFill>
              </a:rPr>
              <a:t>Electronic Check Valve.</a:t>
            </a:r>
          </a:p>
        </p:txBody>
      </p:sp>
      <p:pic>
        <p:nvPicPr>
          <p:cNvPr id="9512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683000"/>
            <a:ext cx="914400"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38888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Title 1"/>
          <p:cNvSpPr>
            <a:spLocks noGrp="1"/>
          </p:cNvSpPr>
          <p:nvPr>
            <p:ph type="title"/>
          </p:nvPr>
        </p:nvSpPr>
        <p:spPr/>
        <p:txBody>
          <a:bodyPr/>
          <a:lstStyle/>
          <a:p>
            <a:r>
              <a:rPr lang="en-US" altLang="en-US"/>
              <a:t>T6B03</a:t>
            </a:r>
          </a:p>
        </p:txBody>
      </p:sp>
      <p:sp>
        <p:nvSpPr>
          <p:cNvPr id="3" name="Content Placeholder 2"/>
          <p:cNvSpPr>
            <a:spLocks noGrp="1"/>
          </p:cNvSpPr>
          <p:nvPr>
            <p:ph idx="1"/>
          </p:nvPr>
        </p:nvSpPr>
        <p:spPr/>
        <p:txBody>
          <a:bodyPr/>
          <a:lstStyle/>
          <a:p>
            <a:pPr>
              <a:buFontTx/>
              <a:buNone/>
            </a:pPr>
            <a:r>
              <a:rPr lang="en-US" altLang="en-US" dirty="0"/>
              <a:t>Which of these components can be used as an electronic switch?</a:t>
            </a:r>
          </a:p>
          <a:p>
            <a:pPr>
              <a:buFontTx/>
              <a:buNone/>
            </a:pPr>
            <a:r>
              <a:rPr lang="en-US" altLang="en-US" dirty="0"/>
              <a:t>A. Varistor</a:t>
            </a:r>
          </a:p>
          <a:p>
            <a:pPr>
              <a:buFontTx/>
              <a:buNone/>
            </a:pPr>
            <a:r>
              <a:rPr lang="en-US" altLang="en-US" dirty="0"/>
              <a:t>B. Potentiometer</a:t>
            </a:r>
          </a:p>
          <a:p>
            <a:pPr>
              <a:buFontTx/>
              <a:buNone/>
            </a:pPr>
            <a:r>
              <a:rPr lang="en-US" altLang="en-US" dirty="0"/>
              <a:t>C. Transistor</a:t>
            </a:r>
          </a:p>
          <a:p>
            <a:pPr>
              <a:buFontTx/>
              <a:buNone/>
            </a:pPr>
            <a:r>
              <a:rPr lang="en-US" altLang="en-US" dirty="0"/>
              <a:t>D. Thermistor</a:t>
            </a:r>
          </a:p>
        </p:txBody>
      </p:sp>
    </p:spTree>
    <p:extLst>
      <p:ext uri="{BB962C8B-B14F-4D97-AF65-F5344CB8AC3E}">
        <p14:creationId xmlns:p14="http://schemas.microsoft.com/office/powerpoint/2010/main" val="29299531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Title 1"/>
          <p:cNvSpPr>
            <a:spLocks noGrp="1"/>
          </p:cNvSpPr>
          <p:nvPr>
            <p:ph type="title"/>
          </p:nvPr>
        </p:nvSpPr>
        <p:spPr/>
        <p:txBody>
          <a:bodyPr/>
          <a:lstStyle/>
          <a:p>
            <a:r>
              <a:rPr lang="en-US" altLang="en-US"/>
              <a:t>T6B03</a:t>
            </a:r>
          </a:p>
        </p:txBody>
      </p:sp>
      <p:sp>
        <p:nvSpPr>
          <p:cNvPr id="3" name="Content Placeholder 2"/>
          <p:cNvSpPr>
            <a:spLocks noGrp="1"/>
          </p:cNvSpPr>
          <p:nvPr>
            <p:ph idx="1"/>
          </p:nvPr>
        </p:nvSpPr>
        <p:spPr/>
        <p:txBody>
          <a:bodyPr/>
          <a:lstStyle/>
          <a:p>
            <a:pPr>
              <a:buFontTx/>
              <a:buNone/>
            </a:pPr>
            <a:r>
              <a:rPr lang="en-US" altLang="en-US" dirty="0"/>
              <a:t>Which of these components can be used as an electronic switch?</a:t>
            </a:r>
          </a:p>
          <a:p>
            <a:pPr>
              <a:buFontTx/>
              <a:buNone/>
            </a:pPr>
            <a:r>
              <a:rPr lang="en-US" altLang="en-US" dirty="0">
                <a:solidFill>
                  <a:schemeClr val="bg1">
                    <a:lumMod val="75000"/>
                  </a:schemeClr>
                </a:solidFill>
              </a:rPr>
              <a:t>A. Varistor</a:t>
            </a:r>
          </a:p>
          <a:p>
            <a:pPr>
              <a:buFontTx/>
              <a:buNone/>
            </a:pPr>
            <a:r>
              <a:rPr lang="en-US" altLang="en-US" dirty="0">
                <a:solidFill>
                  <a:schemeClr val="bg1">
                    <a:lumMod val="75000"/>
                  </a:schemeClr>
                </a:solidFill>
              </a:rPr>
              <a:t>B. Potentiometer</a:t>
            </a:r>
          </a:p>
          <a:p>
            <a:pPr>
              <a:buFontTx/>
              <a:buNone/>
            </a:pPr>
            <a:r>
              <a:rPr lang="en-US" altLang="en-US" dirty="0"/>
              <a:t>C. Transistor</a:t>
            </a:r>
          </a:p>
          <a:p>
            <a:pPr>
              <a:buFontTx/>
              <a:buNone/>
            </a:pPr>
            <a:r>
              <a:rPr lang="en-US" altLang="en-US" dirty="0">
                <a:solidFill>
                  <a:schemeClr val="bg1">
                    <a:lumMod val="75000"/>
                  </a:schemeClr>
                </a:solidFill>
              </a:rPr>
              <a:t>D. Thermistor</a:t>
            </a:r>
          </a:p>
        </p:txBody>
      </p:sp>
      <p:pic>
        <p:nvPicPr>
          <p:cNvPr id="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3733800"/>
            <a:ext cx="1792288" cy="187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39909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Title 1"/>
          <p:cNvSpPr>
            <a:spLocks noGrp="1"/>
          </p:cNvSpPr>
          <p:nvPr>
            <p:ph type="title"/>
          </p:nvPr>
        </p:nvSpPr>
        <p:spPr/>
        <p:txBody>
          <a:bodyPr/>
          <a:lstStyle/>
          <a:p>
            <a:r>
              <a:rPr lang="en-US" altLang="en-US"/>
              <a:t>T6B04</a:t>
            </a:r>
          </a:p>
        </p:txBody>
      </p:sp>
      <p:sp>
        <p:nvSpPr>
          <p:cNvPr id="3" name="Content Placeholder 2"/>
          <p:cNvSpPr>
            <a:spLocks noGrp="1"/>
          </p:cNvSpPr>
          <p:nvPr>
            <p:ph idx="1"/>
          </p:nvPr>
        </p:nvSpPr>
        <p:spPr/>
        <p:txBody>
          <a:bodyPr/>
          <a:lstStyle/>
          <a:p>
            <a:pPr>
              <a:buFontTx/>
              <a:buNone/>
            </a:pPr>
            <a:r>
              <a:rPr lang="en-US" altLang="en-US" dirty="0"/>
              <a:t>Which of the following components can consist of three regions of semiconductor material?</a:t>
            </a:r>
          </a:p>
          <a:p>
            <a:pPr>
              <a:buFontTx/>
              <a:buNone/>
            </a:pPr>
            <a:r>
              <a:rPr lang="en-US" altLang="en-US" dirty="0"/>
              <a:t>A. Alternator</a:t>
            </a:r>
          </a:p>
          <a:p>
            <a:pPr>
              <a:buFontTx/>
              <a:buNone/>
            </a:pPr>
            <a:r>
              <a:rPr lang="en-US" altLang="en-US" dirty="0"/>
              <a:t>B. Transistor</a:t>
            </a:r>
          </a:p>
          <a:p>
            <a:pPr>
              <a:buFontTx/>
              <a:buNone/>
            </a:pPr>
            <a:r>
              <a:rPr lang="en-US" altLang="en-US" dirty="0"/>
              <a:t>C. Triode</a:t>
            </a:r>
          </a:p>
          <a:p>
            <a:pPr>
              <a:buFontTx/>
              <a:buNone/>
            </a:pPr>
            <a:r>
              <a:rPr lang="en-US" altLang="en-US" dirty="0"/>
              <a:t>D. Pentagrid converter</a:t>
            </a:r>
          </a:p>
        </p:txBody>
      </p:sp>
    </p:spTree>
    <p:extLst>
      <p:ext uri="{BB962C8B-B14F-4D97-AF65-F5344CB8AC3E}">
        <p14:creationId xmlns:p14="http://schemas.microsoft.com/office/powerpoint/2010/main" val="1983370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a:solidFill>
                  <a:srgbClr val="0070C0"/>
                </a:solidFill>
              </a:rPr>
              <a:t>Study Hints</a:t>
            </a:r>
          </a:p>
        </p:txBody>
      </p:sp>
      <p:sp>
        <p:nvSpPr>
          <p:cNvPr id="4099" name="Content Placeholder 2"/>
          <p:cNvSpPr>
            <a:spLocks noGrp="1"/>
          </p:cNvSpPr>
          <p:nvPr>
            <p:ph idx="1"/>
          </p:nvPr>
        </p:nvSpPr>
        <p:spPr>
          <a:xfrm>
            <a:off x="457200" y="1219200"/>
            <a:ext cx="8229600" cy="5257800"/>
          </a:xfrm>
        </p:spPr>
        <p:txBody>
          <a:bodyPr/>
          <a:lstStyle/>
          <a:p>
            <a:pPr eaLnBrk="1" hangingPunct="1"/>
            <a:r>
              <a:rPr lang="en-US" altLang="en-US" sz="2800">
                <a:solidFill>
                  <a:srgbClr val="0070C0"/>
                </a:solidFill>
              </a:rPr>
              <a:t>I suggest you read each question and only the correct answer. Read through the complete question pool at least three times before you attempt taking a practice exams. For higher impact and better results read the correct answer first then the question and again the correct answer.</a:t>
            </a:r>
          </a:p>
          <a:p>
            <a:pPr eaLnBrk="1" hangingPunct="1"/>
            <a:r>
              <a:rPr lang="en-US" altLang="en-US" sz="2800">
                <a:solidFill>
                  <a:srgbClr val="0070C0"/>
                </a:solidFill>
              </a:rPr>
              <a:t>The key to passing the exam is to get the most questions correct using the above method the correct response will often jump out at you on test day even if you don’t remember the question. </a:t>
            </a:r>
          </a:p>
        </p:txBody>
      </p:sp>
    </p:spTree>
    <p:extLst>
      <p:ext uri="{BB962C8B-B14F-4D97-AF65-F5344CB8AC3E}">
        <p14:creationId xmlns:p14="http://schemas.microsoft.com/office/powerpoint/2010/main" val="33599189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CBC67E4-66B1-049B-C8D2-D01EED0F52DB}"/>
              </a:ext>
            </a:extLst>
          </p:cNvPr>
          <p:cNvPicPr>
            <a:picLocks noChangeAspect="1"/>
          </p:cNvPicPr>
          <p:nvPr/>
        </p:nvPicPr>
        <p:blipFill>
          <a:blip r:embed="rId2"/>
          <a:stretch>
            <a:fillRect/>
          </a:stretch>
        </p:blipFill>
        <p:spPr>
          <a:xfrm>
            <a:off x="3124200" y="3581400"/>
            <a:ext cx="5859500" cy="3001962"/>
          </a:xfrm>
          <a:prstGeom prst="rect">
            <a:avLst/>
          </a:prstGeom>
        </p:spPr>
      </p:pic>
      <p:sp>
        <p:nvSpPr>
          <p:cNvPr id="330754" name="Title 1"/>
          <p:cNvSpPr>
            <a:spLocks noGrp="1"/>
          </p:cNvSpPr>
          <p:nvPr>
            <p:ph type="title"/>
          </p:nvPr>
        </p:nvSpPr>
        <p:spPr/>
        <p:txBody>
          <a:bodyPr/>
          <a:lstStyle/>
          <a:p>
            <a:r>
              <a:rPr lang="en-US" altLang="en-US"/>
              <a:t>T6B04</a:t>
            </a:r>
          </a:p>
        </p:txBody>
      </p:sp>
      <p:sp>
        <p:nvSpPr>
          <p:cNvPr id="3" name="Content Placeholder 2"/>
          <p:cNvSpPr>
            <a:spLocks noGrp="1"/>
          </p:cNvSpPr>
          <p:nvPr>
            <p:ph idx="1"/>
          </p:nvPr>
        </p:nvSpPr>
        <p:spPr/>
        <p:txBody>
          <a:bodyPr/>
          <a:lstStyle/>
          <a:p>
            <a:pPr>
              <a:buFontTx/>
              <a:buNone/>
            </a:pPr>
            <a:r>
              <a:rPr lang="en-US" altLang="en-US" dirty="0"/>
              <a:t>Which of the following components can consist of three regions of semiconductor material?</a:t>
            </a:r>
          </a:p>
          <a:p>
            <a:pPr>
              <a:buFontTx/>
              <a:buNone/>
            </a:pPr>
            <a:r>
              <a:rPr lang="en-US" altLang="en-US" dirty="0">
                <a:solidFill>
                  <a:schemeClr val="bg1">
                    <a:lumMod val="75000"/>
                  </a:schemeClr>
                </a:solidFill>
              </a:rPr>
              <a:t>A. Alternator</a:t>
            </a:r>
          </a:p>
          <a:p>
            <a:pPr>
              <a:buFontTx/>
              <a:buNone/>
            </a:pPr>
            <a:r>
              <a:rPr lang="en-US" altLang="en-US" dirty="0"/>
              <a:t>B. Transistor</a:t>
            </a:r>
          </a:p>
          <a:p>
            <a:pPr>
              <a:buFontTx/>
              <a:buNone/>
            </a:pPr>
            <a:r>
              <a:rPr lang="en-US" altLang="en-US" dirty="0">
                <a:solidFill>
                  <a:schemeClr val="bg1">
                    <a:lumMod val="75000"/>
                  </a:schemeClr>
                </a:solidFill>
              </a:rPr>
              <a:t>C. Triode</a:t>
            </a:r>
          </a:p>
          <a:p>
            <a:pPr>
              <a:buFontTx/>
              <a:buNone/>
            </a:pPr>
            <a:r>
              <a:rPr lang="en-US" altLang="en-US" dirty="0">
                <a:solidFill>
                  <a:schemeClr val="bg1">
                    <a:lumMod val="75000"/>
                  </a:schemeClr>
                </a:solidFill>
              </a:rPr>
              <a:t>D. Pentagrid converter</a:t>
            </a:r>
          </a:p>
        </p:txBody>
      </p:sp>
    </p:spTree>
    <p:extLst>
      <p:ext uri="{BB962C8B-B14F-4D97-AF65-F5344CB8AC3E}">
        <p14:creationId xmlns:p14="http://schemas.microsoft.com/office/powerpoint/2010/main" val="41920726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Title 1"/>
          <p:cNvSpPr>
            <a:spLocks noGrp="1"/>
          </p:cNvSpPr>
          <p:nvPr>
            <p:ph type="title"/>
          </p:nvPr>
        </p:nvSpPr>
        <p:spPr/>
        <p:txBody>
          <a:bodyPr/>
          <a:lstStyle/>
          <a:p>
            <a:r>
              <a:rPr lang="en-US" altLang="en-US"/>
              <a:t>T6B05</a:t>
            </a:r>
          </a:p>
        </p:txBody>
      </p:sp>
      <p:sp>
        <p:nvSpPr>
          <p:cNvPr id="3" name="Content Placeholder 2"/>
          <p:cNvSpPr>
            <a:spLocks noGrp="1"/>
          </p:cNvSpPr>
          <p:nvPr>
            <p:ph idx="1"/>
          </p:nvPr>
        </p:nvSpPr>
        <p:spPr/>
        <p:txBody>
          <a:bodyPr/>
          <a:lstStyle/>
          <a:p>
            <a:pPr>
              <a:buFontTx/>
              <a:buNone/>
            </a:pPr>
            <a:r>
              <a:rPr lang="en-US" altLang="en-US" dirty="0"/>
              <a:t>What type of transistor has a gate, drain, and source?</a:t>
            </a:r>
          </a:p>
          <a:p>
            <a:pPr>
              <a:buFontTx/>
              <a:buNone/>
            </a:pPr>
            <a:r>
              <a:rPr lang="en-US" altLang="en-US" dirty="0"/>
              <a:t>A. Varistor</a:t>
            </a:r>
          </a:p>
          <a:p>
            <a:pPr>
              <a:buFontTx/>
              <a:buNone/>
            </a:pPr>
            <a:r>
              <a:rPr lang="en-US" altLang="en-US" dirty="0"/>
              <a:t>B. Field-effect</a:t>
            </a:r>
          </a:p>
          <a:p>
            <a:pPr>
              <a:buFontTx/>
              <a:buNone/>
            </a:pPr>
            <a:r>
              <a:rPr lang="en-US" altLang="en-US" dirty="0"/>
              <a:t>C. Tesla-effect</a:t>
            </a:r>
          </a:p>
          <a:p>
            <a:pPr>
              <a:buFontTx/>
              <a:buNone/>
            </a:pPr>
            <a:r>
              <a:rPr lang="en-US" altLang="en-US" dirty="0"/>
              <a:t>D. Bipolar junction</a:t>
            </a:r>
          </a:p>
        </p:txBody>
      </p:sp>
    </p:spTree>
    <p:extLst>
      <p:ext uri="{BB962C8B-B14F-4D97-AF65-F5344CB8AC3E}">
        <p14:creationId xmlns:p14="http://schemas.microsoft.com/office/powerpoint/2010/main" val="11402117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Title 1"/>
          <p:cNvSpPr>
            <a:spLocks noGrp="1"/>
          </p:cNvSpPr>
          <p:nvPr>
            <p:ph type="title"/>
          </p:nvPr>
        </p:nvSpPr>
        <p:spPr/>
        <p:txBody>
          <a:bodyPr/>
          <a:lstStyle/>
          <a:p>
            <a:r>
              <a:rPr lang="en-US" altLang="en-US"/>
              <a:t>T6B05</a:t>
            </a:r>
          </a:p>
        </p:txBody>
      </p:sp>
      <p:sp>
        <p:nvSpPr>
          <p:cNvPr id="3" name="Content Placeholder 2"/>
          <p:cNvSpPr>
            <a:spLocks noGrp="1"/>
          </p:cNvSpPr>
          <p:nvPr>
            <p:ph idx="1"/>
          </p:nvPr>
        </p:nvSpPr>
        <p:spPr/>
        <p:txBody>
          <a:bodyPr/>
          <a:lstStyle/>
          <a:p>
            <a:pPr>
              <a:buFontTx/>
              <a:buNone/>
            </a:pPr>
            <a:r>
              <a:rPr lang="en-US" altLang="en-US" dirty="0"/>
              <a:t>What type of transistor has a gate, drain, and source?</a:t>
            </a:r>
          </a:p>
          <a:p>
            <a:pPr>
              <a:buFontTx/>
              <a:buNone/>
            </a:pPr>
            <a:r>
              <a:rPr lang="en-US" altLang="en-US" dirty="0">
                <a:solidFill>
                  <a:schemeClr val="bg1">
                    <a:lumMod val="75000"/>
                  </a:schemeClr>
                </a:solidFill>
              </a:rPr>
              <a:t>A. Varistor</a:t>
            </a:r>
          </a:p>
          <a:p>
            <a:pPr>
              <a:buFontTx/>
              <a:buNone/>
            </a:pPr>
            <a:r>
              <a:rPr lang="en-US" altLang="en-US" dirty="0"/>
              <a:t>B. Field-effect</a:t>
            </a:r>
          </a:p>
          <a:p>
            <a:pPr>
              <a:buFontTx/>
              <a:buNone/>
            </a:pPr>
            <a:r>
              <a:rPr lang="en-US" altLang="en-US" dirty="0">
                <a:solidFill>
                  <a:schemeClr val="bg1">
                    <a:lumMod val="75000"/>
                  </a:schemeClr>
                </a:solidFill>
              </a:rPr>
              <a:t>C. Tesla-effect</a:t>
            </a:r>
          </a:p>
          <a:p>
            <a:pPr>
              <a:buFontTx/>
              <a:buNone/>
            </a:pPr>
            <a:r>
              <a:rPr lang="en-US" altLang="en-US" dirty="0">
                <a:solidFill>
                  <a:schemeClr val="bg1">
                    <a:lumMod val="75000"/>
                  </a:schemeClr>
                </a:solidFill>
              </a:rPr>
              <a:t>D. Bipolar junction</a:t>
            </a:r>
          </a:p>
        </p:txBody>
      </p:sp>
      <p:pic>
        <p:nvPicPr>
          <p:cNvPr id="5" name="Picture 4">
            <a:extLst>
              <a:ext uri="{FF2B5EF4-FFF2-40B4-BE49-F238E27FC236}">
                <a16:creationId xmlns:a16="http://schemas.microsoft.com/office/drawing/2014/main" id="{2C1EFD3B-4964-1B51-3D21-2EB337FA6137}"/>
              </a:ext>
            </a:extLst>
          </p:cNvPr>
          <p:cNvPicPr>
            <a:picLocks noChangeAspect="1"/>
          </p:cNvPicPr>
          <p:nvPr/>
        </p:nvPicPr>
        <p:blipFill>
          <a:blip r:embed="rId2"/>
          <a:stretch>
            <a:fillRect/>
          </a:stretch>
        </p:blipFill>
        <p:spPr>
          <a:xfrm>
            <a:off x="4572000" y="2748755"/>
            <a:ext cx="3581400" cy="2821709"/>
          </a:xfrm>
          <a:prstGeom prst="rect">
            <a:avLst/>
          </a:prstGeom>
        </p:spPr>
      </p:pic>
    </p:spTree>
    <p:extLst>
      <p:ext uri="{BB962C8B-B14F-4D97-AF65-F5344CB8AC3E}">
        <p14:creationId xmlns:p14="http://schemas.microsoft.com/office/powerpoint/2010/main" val="22936721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Title 1"/>
          <p:cNvSpPr>
            <a:spLocks noGrp="1"/>
          </p:cNvSpPr>
          <p:nvPr>
            <p:ph type="title"/>
          </p:nvPr>
        </p:nvSpPr>
        <p:spPr/>
        <p:txBody>
          <a:bodyPr/>
          <a:lstStyle/>
          <a:p>
            <a:r>
              <a:rPr lang="en-US" altLang="en-US"/>
              <a:t>T6B06</a:t>
            </a:r>
          </a:p>
        </p:txBody>
      </p:sp>
      <p:sp>
        <p:nvSpPr>
          <p:cNvPr id="3" name="Content Placeholder 2"/>
          <p:cNvSpPr>
            <a:spLocks noGrp="1"/>
          </p:cNvSpPr>
          <p:nvPr>
            <p:ph idx="1"/>
          </p:nvPr>
        </p:nvSpPr>
        <p:spPr>
          <a:xfrm>
            <a:off x="464949" y="1296986"/>
            <a:ext cx="8229600" cy="4525963"/>
          </a:xfrm>
        </p:spPr>
        <p:txBody>
          <a:bodyPr/>
          <a:lstStyle/>
          <a:p>
            <a:pPr>
              <a:buFontTx/>
              <a:buNone/>
            </a:pPr>
            <a:r>
              <a:rPr lang="en-US" altLang="en-US" dirty="0"/>
              <a:t>How is the cathode lead of a semiconductor diode often marked on the package?</a:t>
            </a:r>
          </a:p>
          <a:p>
            <a:pPr>
              <a:buFontTx/>
              <a:buNone/>
            </a:pPr>
            <a:r>
              <a:rPr lang="en-US" altLang="en-US" dirty="0"/>
              <a:t>A. With the word "cathode"</a:t>
            </a:r>
          </a:p>
          <a:p>
            <a:pPr>
              <a:buFontTx/>
              <a:buNone/>
            </a:pPr>
            <a:r>
              <a:rPr lang="en-US" altLang="en-US" dirty="0"/>
              <a:t>B. With a stripe</a:t>
            </a:r>
          </a:p>
          <a:p>
            <a:pPr>
              <a:buFontTx/>
              <a:buNone/>
            </a:pPr>
            <a:r>
              <a:rPr lang="en-US" altLang="en-US" dirty="0"/>
              <a:t>C. With the letter C</a:t>
            </a:r>
          </a:p>
          <a:p>
            <a:pPr>
              <a:buFontTx/>
              <a:buNone/>
            </a:pPr>
            <a:r>
              <a:rPr lang="en-US" altLang="en-US" dirty="0"/>
              <a:t>D. With the letter K</a:t>
            </a:r>
          </a:p>
        </p:txBody>
      </p:sp>
    </p:spTree>
    <p:extLst>
      <p:ext uri="{BB962C8B-B14F-4D97-AF65-F5344CB8AC3E}">
        <p14:creationId xmlns:p14="http://schemas.microsoft.com/office/powerpoint/2010/main" val="24384448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Title 1"/>
          <p:cNvSpPr>
            <a:spLocks noGrp="1"/>
          </p:cNvSpPr>
          <p:nvPr>
            <p:ph type="title"/>
          </p:nvPr>
        </p:nvSpPr>
        <p:spPr/>
        <p:txBody>
          <a:bodyPr/>
          <a:lstStyle/>
          <a:p>
            <a:r>
              <a:rPr lang="en-US" altLang="en-US"/>
              <a:t>T6B06</a:t>
            </a:r>
          </a:p>
        </p:txBody>
      </p:sp>
      <p:sp>
        <p:nvSpPr>
          <p:cNvPr id="3" name="Content Placeholder 2"/>
          <p:cNvSpPr>
            <a:spLocks noGrp="1"/>
          </p:cNvSpPr>
          <p:nvPr>
            <p:ph idx="1"/>
          </p:nvPr>
        </p:nvSpPr>
        <p:spPr>
          <a:xfrm>
            <a:off x="464949" y="1296986"/>
            <a:ext cx="8229600" cy="4525963"/>
          </a:xfrm>
        </p:spPr>
        <p:txBody>
          <a:bodyPr/>
          <a:lstStyle/>
          <a:p>
            <a:pPr>
              <a:buFontTx/>
              <a:buNone/>
            </a:pPr>
            <a:r>
              <a:rPr lang="en-US" altLang="en-US" dirty="0"/>
              <a:t>How is the cathode lead of a semiconductor diode often marked on the package?</a:t>
            </a:r>
          </a:p>
          <a:p>
            <a:pPr>
              <a:buFontTx/>
              <a:buNone/>
            </a:pPr>
            <a:r>
              <a:rPr lang="en-US" altLang="en-US" dirty="0">
                <a:solidFill>
                  <a:schemeClr val="bg1">
                    <a:lumMod val="75000"/>
                  </a:schemeClr>
                </a:solidFill>
              </a:rPr>
              <a:t>A. With the word "cathode"</a:t>
            </a:r>
          </a:p>
          <a:p>
            <a:pPr>
              <a:buFontTx/>
              <a:buNone/>
            </a:pPr>
            <a:r>
              <a:rPr lang="en-US" altLang="en-US" dirty="0"/>
              <a:t>B. With a stripe</a:t>
            </a:r>
          </a:p>
          <a:p>
            <a:pPr>
              <a:buFontTx/>
              <a:buNone/>
            </a:pPr>
            <a:r>
              <a:rPr lang="en-US" altLang="en-US" dirty="0">
                <a:solidFill>
                  <a:schemeClr val="bg1">
                    <a:lumMod val="75000"/>
                  </a:schemeClr>
                </a:solidFill>
              </a:rPr>
              <a:t>C. With the letter C</a:t>
            </a:r>
          </a:p>
          <a:p>
            <a:pPr>
              <a:buFontTx/>
              <a:buNone/>
            </a:pPr>
            <a:r>
              <a:rPr lang="en-US" altLang="en-US" dirty="0">
                <a:solidFill>
                  <a:schemeClr val="bg1">
                    <a:lumMod val="75000"/>
                  </a:schemeClr>
                </a:solidFill>
              </a:rPr>
              <a:t>D. With the letter K</a:t>
            </a:r>
          </a:p>
        </p:txBody>
      </p:sp>
      <p:pic>
        <p:nvPicPr>
          <p:cNvPr id="2" name="Picture 1">
            <a:extLst>
              <a:ext uri="{FF2B5EF4-FFF2-40B4-BE49-F238E27FC236}">
                <a16:creationId xmlns:a16="http://schemas.microsoft.com/office/drawing/2014/main" id="{F60C476E-3529-43B4-99A4-829F771E61CA}"/>
              </a:ext>
            </a:extLst>
          </p:cNvPr>
          <p:cNvPicPr>
            <a:picLocks noChangeAspect="1"/>
          </p:cNvPicPr>
          <p:nvPr/>
        </p:nvPicPr>
        <p:blipFill>
          <a:blip r:embed="rId2"/>
          <a:stretch>
            <a:fillRect/>
          </a:stretch>
        </p:blipFill>
        <p:spPr>
          <a:xfrm>
            <a:off x="2907357" y="4631078"/>
            <a:ext cx="5017443" cy="2383743"/>
          </a:xfrm>
          <a:prstGeom prst="rect">
            <a:avLst/>
          </a:prstGeom>
        </p:spPr>
      </p:pic>
    </p:spTree>
    <p:extLst>
      <p:ext uri="{BB962C8B-B14F-4D97-AF65-F5344CB8AC3E}">
        <p14:creationId xmlns:p14="http://schemas.microsoft.com/office/powerpoint/2010/main" val="27191127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Title 1"/>
          <p:cNvSpPr>
            <a:spLocks noGrp="1"/>
          </p:cNvSpPr>
          <p:nvPr>
            <p:ph type="title"/>
          </p:nvPr>
        </p:nvSpPr>
        <p:spPr/>
        <p:txBody>
          <a:bodyPr/>
          <a:lstStyle/>
          <a:p>
            <a:r>
              <a:rPr lang="en-US" altLang="en-US"/>
              <a:t>T6B07</a:t>
            </a:r>
          </a:p>
        </p:txBody>
      </p:sp>
      <p:sp>
        <p:nvSpPr>
          <p:cNvPr id="3" name="Content Placeholder 2"/>
          <p:cNvSpPr>
            <a:spLocks noGrp="1"/>
          </p:cNvSpPr>
          <p:nvPr>
            <p:ph idx="1"/>
          </p:nvPr>
        </p:nvSpPr>
        <p:spPr/>
        <p:txBody>
          <a:bodyPr/>
          <a:lstStyle/>
          <a:p>
            <a:pPr>
              <a:buFontTx/>
              <a:buNone/>
            </a:pPr>
            <a:r>
              <a:rPr lang="en-US" altLang="en-US" dirty="0"/>
              <a:t>What causes a light-emitting diode (LED) to emit light?</a:t>
            </a:r>
          </a:p>
          <a:p>
            <a:pPr>
              <a:buFontTx/>
              <a:buNone/>
            </a:pPr>
            <a:r>
              <a:rPr lang="en-US" altLang="en-US" dirty="0"/>
              <a:t>A. Forward current</a:t>
            </a:r>
          </a:p>
          <a:p>
            <a:pPr>
              <a:buFontTx/>
              <a:buNone/>
            </a:pPr>
            <a:r>
              <a:rPr lang="en-US" altLang="en-US" dirty="0"/>
              <a:t>B. Reverse current</a:t>
            </a:r>
          </a:p>
          <a:p>
            <a:pPr>
              <a:buFontTx/>
              <a:buNone/>
            </a:pPr>
            <a:r>
              <a:rPr lang="en-US" altLang="en-US" dirty="0"/>
              <a:t>C. Capacitively-coupled RF signal</a:t>
            </a:r>
          </a:p>
          <a:p>
            <a:pPr>
              <a:buFontTx/>
              <a:buNone/>
            </a:pPr>
            <a:r>
              <a:rPr lang="en-US" altLang="en-US" dirty="0"/>
              <a:t>D. Inductively-coupled RF signal</a:t>
            </a:r>
          </a:p>
        </p:txBody>
      </p:sp>
    </p:spTree>
    <p:extLst>
      <p:ext uri="{BB962C8B-B14F-4D97-AF65-F5344CB8AC3E}">
        <p14:creationId xmlns:p14="http://schemas.microsoft.com/office/powerpoint/2010/main" val="27704408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Title 1"/>
          <p:cNvSpPr>
            <a:spLocks noGrp="1"/>
          </p:cNvSpPr>
          <p:nvPr>
            <p:ph type="title"/>
          </p:nvPr>
        </p:nvSpPr>
        <p:spPr/>
        <p:txBody>
          <a:bodyPr/>
          <a:lstStyle/>
          <a:p>
            <a:r>
              <a:rPr lang="en-US" altLang="en-US"/>
              <a:t>T6B07</a:t>
            </a:r>
          </a:p>
        </p:txBody>
      </p:sp>
      <p:sp>
        <p:nvSpPr>
          <p:cNvPr id="3" name="Content Placeholder 2"/>
          <p:cNvSpPr>
            <a:spLocks noGrp="1"/>
          </p:cNvSpPr>
          <p:nvPr>
            <p:ph idx="1"/>
          </p:nvPr>
        </p:nvSpPr>
        <p:spPr/>
        <p:txBody>
          <a:bodyPr/>
          <a:lstStyle/>
          <a:p>
            <a:pPr>
              <a:buFontTx/>
              <a:buNone/>
            </a:pPr>
            <a:r>
              <a:rPr lang="en-US" altLang="en-US" dirty="0"/>
              <a:t>What causes a light-emitting diode (LED) to emit light?</a:t>
            </a:r>
          </a:p>
          <a:p>
            <a:pPr>
              <a:buFontTx/>
              <a:buNone/>
            </a:pPr>
            <a:r>
              <a:rPr lang="en-US" altLang="en-US" dirty="0"/>
              <a:t>A. Forward current</a:t>
            </a:r>
          </a:p>
          <a:p>
            <a:pPr>
              <a:buFontTx/>
              <a:buNone/>
            </a:pPr>
            <a:r>
              <a:rPr lang="en-US" altLang="en-US" dirty="0">
                <a:solidFill>
                  <a:schemeClr val="bg1">
                    <a:lumMod val="75000"/>
                  </a:schemeClr>
                </a:solidFill>
              </a:rPr>
              <a:t>B. Reverse current</a:t>
            </a:r>
          </a:p>
          <a:p>
            <a:pPr>
              <a:buFontTx/>
              <a:buNone/>
            </a:pPr>
            <a:r>
              <a:rPr lang="en-US" altLang="en-US" dirty="0">
                <a:solidFill>
                  <a:schemeClr val="bg1">
                    <a:lumMod val="75000"/>
                  </a:schemeClr>
                </a:solidFill>
              </a:rPr>
              <a:t>C. Capacitively-coupled RF signal</a:t>
            </a:r>
          </a:p>
          <a:p>
            <a:pPr>
              <a:buFontTx/>
              <a:buNone/>
            </a:pPr>
            <a:r>
              <a:rPr lang="en-US" altLang="en-US" dirty="0">
                <a:solidFill>
                  <a:schemeClr val="bg1">
                    <a:lumMod val="75000"/>
                  </a:schemeClr>
                </a:solidFill>
              </a:rPr>
              <a:t>D. Inductively-coupled RF signal</a:t>
            </a:r>
          </a:p>
          <a:p>
            <a:pPr>
              <a:buFontTx/>
              <a:buNone/>
            </a:pPr>
            <a:endParaRPr lang="en-US" altLang="en-US" sz="1600" dirty="0">
              <a:solidFill>
                <a:schemeClr val="bg1">
                  <a:lumMod val="75000"/>
                </a:schemeClr>
              </a:solidFill>
            </a:endParaRPr>
          </a:p>
          <a:p>
            <a:pPr>
              <a:buFontTx/>
              <a:buNone/>
            </a:pPr>
            <a:r>
              <a:rPr lang="en-US" altLang="en-US" dirty="0">
                <a:solidFill>
                  <a:srgbClr val="0070C0"/>
                </a:solidFill>
              </a:rPr>
              <a:t>Forward typically means Pass Current</a:t>
            </a:r>
          </a:p>
          <a:p>
            <a:pPr>
              <a:buFontTx/>
              <a:buNone/>
            </a:pPr>
            <a:r>
              <a:rPr lang="en-US" altLang="en-US" dirty="0">
                <a:solidFill>
                  <a:srgbClr val="0070C0"/>
                </a:solidFill>
              </a:rPr>
              <a:t>Reverse typically means Block Current</a:t>
            </a:r>
          </a:p>
          <a:p>
            <a:pPr>
              <a:buFontTx/>
              <a:buNone/>
            </a:pPr>
            <a:endParaRPr lang="en-US" altLang="en-US" dirty="0">
              <a:solidFill>
                <a:schemeClr val="bg1">
                  <a:lumMod val="75000"/>
                </a:schemeClr>
              </a:solidFill>
            </a:endParaRPr>
          </a:p>
        </p:txBody>
      </p:sp>
      <p:pic>
        <p:nvPicPr>
          <p:cNvPr id="946177"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2743200"/>
            <a:ext cx="131921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48725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Title 1"/>
          <p:cNvSpPr>
            <a:spLocks noGrp="1"/>
          </p:cNvSpPr>
          <p:nvPr>
            <p:ph type="title"/>
          </p:nvPr>
        </p:nvSpPr>
        <p:spPr/>
        <p:txBody>
          <a:bodyPr/>
          <a:lstStyle/>
          <a:p>
            <a:r>
              <a:rPr lang="en-US" altLang="en-US"/>
              <a:t>T6B08</a:t>
            </a:r>
          </a:p>
        </p:txBody>
      </p:sp>
      <p:sp>
        <p:nvSpPr>
          <p:cNvPr id="3" name="Content Placeholder 2"/>
          <p:cNvSpPr>
            <a:spLocks noGrp="1"/>
          </p:cNvSpPr>
          <p:nvPr>
            <p:ph idx="1"/>
          </p:nvPr>
        </p:nvSpPr>
        <p:spPr/>
        <p:txBody>
          <a:bodyPr/>
          <a:lstStyle/>
          <a:p>
            <a:pPr>
              <a:buFontTx/>
              <a:buNone/>
            </a:pPr>
            <a:r>
              <a:rPr lang="en-US" altLang="en-US" dirty="0"/>
              <a:t>What does the abbreviation FET stand for?</a:t>
            </a:r>
          </a:p>
          <a:p>
            <a:pPr>
              <a:buFontTx/>
              <a:buNone/>
            </a:pPr>
            <a:r>
              <a:rPr lang="en-US" altLang="en-US" dirty="0"/>
              <a:t>A. Frequency Emission Transmitter</a:t>
            </a:r>
          </a:p>
          <a:p>
            <a:pPr>
              <a:buFontTx/>
              <a:buNone/>
            </a:pPr>
            <a:r>
              <a:rPr lang="en-US" altLang="en-US" dirty="0"/>
              <a:t>B. Fast Electron Transistor</a:t>
            </a:r>
          </a:p>
          <a:p>
            <a:pPr>
              <a:buFontTx/>
              <a:buNone/>
            </a:pPr>
            <a:r>
              <a:rPr lang="en-US" altLang="en-US" dirty="0"/>
              <a:t>C. Free Electron Transmitter</a:t>
            </a:r>
          </a:p>
          <a:p>
            <a:pPr>
              <a:buFontTx/>
              <a:buNone/>
            </a:pPr>
            <a:r>
              <a:rPr lang="en-US" altLang="en-US" dirty="0"/>
              <a:t>D. Field Effect Transistor</a:t>
            </a:r>
          </a:p>
        </p:txBody>
      </p:sp>
    </p:spTree>
    <p:extLst>
      <p:ext uri="{BB962C8B-B14F-4D97-AF65-F5344CB8AC3E}">
        <p14:creationId xmlns:p14="http://schemas.microsoft.com/office/powerpoint/2010/main" val="27140247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Title 1"/>
          <p:cNvSpPr>
            <a:spLocks noGrp="1"/>
          </p:cNvSpPr>
          <p:nvPr>
            <p:ph type="title"/>
          </p:nvPr>
        </p:nvSpPr>
        <p:spPr/>
        <p:txBody>
          <a:bodyPr/>
          <a:lstStyle/>
          <a:p>
            <a:r>
              <a:rPr lang="en-US" altLang="en-US"/>
              <a:t>T6B08</a:t>
            </a:r>
          </a:p>
        </p:txBody>
      </p:sp>
      <p:sp>
        <p:nvSpPr>
          <p:cNvPr id="3" name="Content Placeholder 2"/>
          <p:cNvSpPr>
            <a:spLocks noGrp="1"/>
          </p:cNvSpPr>
          <p:nvPr>
            <p:ph idx="1"/>
          </p:nvPr>
        </p:nvSpPr>
        <p:spPr/>
        <p:txBody>
          <a:bodyPr/>
          <a:lstStyle/>
          <a:p>
            <a:pPr>
              <a:buFontTx/>
              <a:buNone/>
            </a:pPr>
            <a:r>
              <a:rPr lang="en-US" altLang="en-US" dirty="0"/>
              <a:t>What does the abbreviation FET stand for?</a:t>
            </a:r>
          </a:p>
          <a:p>
            <a:pPr>
              <a:buFontTx/>
              <a:buNone/>
            </a:pPr>
            <a:r>
              <a:rPr lang="en-US" altLang="en-US" dirty="0"/>
              <a:t>A</a:t>
            </a:r>
            <a:r>
              <a:rPr lang="en-US" altLang="en-US" dirty="0">
                <a:solidFill>
                  <a:schemeClr val="bg1">
                    <a:lumMod val="75000"/>
                  </a:schemeClr>
                </a:solidFill>
              </a:rPr>
              <a:t>. Frequency Emission Transmitter</a:t>
            </a:r>
          </a:p>
          <a:p>
            <a:pPr>
              <a:buFontTx/>
              <a:buNone/>
            </a:pPr>
            <a:r>
              <a:rPr lang="en-US" altLang="en-US" dirty="0">
                <a:solidFill>
                  <a:schemeClr val="bg1">
                    <a:lumMod val="75000"/>
                  </a:schemeClr>
                </a:solidFill>
              </a:rPr>
              <a:t>B. Fast Electron Transistor</a:t>
            </a:r>
          </a:p>
          <a:p>
            <a:pPr>
              <a:buFontTx/>
              <a:buNone/>
            </a:pPr>
            <a:r>
              <a:rPr lang="en-US" altLang="en-US" dirty="0">
                <a:solidFill>
                  <a:schemeClr val="bg1">
                    <a:lumMod val="75000"/>
                  </a:schemeClr>
                </a:solidFill>
              </a:rPr>
              <a:t>C. Free Electron Transmitter</a:t>
            </a:r>
          </a:p>
          <a:p>
            <a:pPr>
              <a:buFontTx/>
              <a:buNone/>
            </a:pPr>
            <a:r>
              <a:rPr lang="en-US" altLang="en-US" dirty="0"/>
              <a:t>D. Field Effect Transistor</a:t>
            </a:r>
          </a:p>
        </p:txBody>
      </p:sp>
      <p:pic>
        <p:nvPicPr>
          <p:cNvPr id="2" name="Picture 1">
            <a:extLst>
              <a:ext uri="{FF2B5EF4-FFF2-40B4-BE49-F238E27FC236}">
                <a16:creationId xmlns:a16="http://schemas.microsoft.com/office/drawing/2014/main" id="{B3297A9E-EEE0-8BAC-C4AD-D5ED1A673F1A}"/>
              </a:ext>
            </a:extLst>
          </p:cNvPr>
          <p:cNvPicPr>
            <a:picLocks noChangeAspect="1"/>
          </p:cNvPicPr>
          <p:nvPr/>
        </p:nvPicPr>
        <p:blipFill>
          <a:blip r:embed="rId2"/>
          <a:stretch>
            <a:fillRect/>
          </a:stretch>
        </p:blipFill>
        <p:spPr>
          <a:xfrm>
            <a:off x="5334000" y="4011659"/>
            <a:ext cx="3584759" cy="2822693"/>
          </a:xfrm>
          <a:prstGeom prst="rect">
            <a:avLst/>
          </a:prstGeom>
        </p:spPr>
      </p:pic>
    </p:spTree>
    <p:extLst>
      <p:ext uri="{BB962C8B-B14F-4D97-AF65-F5344CB8AC3E}">
        <p14:creationId xmlns:p14="http://schemas.microsoft.com/office/powerpoint/2010/main" val="27451648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Title 1"/>
          <p:cNvSpPr>
            <a:spLocks noGrp="1"/>
          </p:cNvSpPr>
          <p:nvPr>
            <p:ph type="title"/>
          </p:nvPr>
        </p:nvSpPr>
        <p:spPr/>
        <p:txBody>
          <a:bodyPr/>
          <a:lstStyle/>
          <a:p>
            <a:r>
              <a:rPr lang="en-US" altLang="en-US"/>
              <a:t>T6B09</a:t>
            </a:r>
          </a:p>
        </p:txBody>
      </p:sp>
      <p:sp>
        <p:nvSpPr>
          <p:cNvPr id="3" name="Content Placeholder 2"/>
          <p:cNvSpPr>
            <a:spLocks noGrp="1"/>
          </p:cNvSpPr>
          <p:nvPr>
            <p:ph idx="1"/>
          </p:nvPr>
        </p:nvSpPr>
        <p:spPr/>
        <p:txBody>
          <a:bodyPr/>
          <a:lstStyle/>
          <a:p>
            <a:pPr>
              <a:buFontTx/>
              <a:buNone/>
            </a:pPr>
            <a:r>
              <a:rPr lang="en-US" altLang="en-US" dirty="0"/>
              <a:t>What are the names for the electrodes of a diode?</a:t>
            </a:r>
          </a:p>
          <a:p>
            <a:pPr>
              <a:buFontTx/>
              <a:buNone/>
            </a:pPr>
            <a:r>
              <a:rPr lang="en-US" altLang="en-US" dirty="0"/>
              <a:t>A. Plus and minus</a:t>
            </a:r>
          </a:p>
          <a:p>
            <a:pPr>
              <a:buFontTx/>
              <a:buNone/>
            </a:pPr>
            <a:r>
              <a:rPr lang="en-US" altLang="en-US" dirty="0"/>
              <a:t>B. Source and drain</a:t>
            </a:r>
          </a:p>
          <a:p>
            <a:pPr>
              <a:buFontTx/>
              <a:buNone/>
            </a:pPr>
            <a:r>
              <a:rPr lang="en-US" altLang="en-US" dirty="0"/>
              <a:t>C. Anode and cathode</a:t>
            </a:r>
          </a:p>
          <a:p>
            <a:pPr>
              <a:buFontTx/>
              <a:buNone/>
            </a:pPr>
            <a:r>
              <a:rPr lang="en-US" altLang="en-US" dirty="0"/>
              <a:t>D. Gate and base</a:t>
            </a:r>
          </a:p>
        </p:txBody>
      </p:sp>
    </p:spTree>
    <p:extLst>
      <p:ext uri="{BB962C8B-B14F-4D97-AF65-F5344CB8AC3E}">
        <p14:creationId xmlns:p14="http://schemas.microsoft.com/office/powerpoint/2010/main" val="2757038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a:solidFill>
                  <a:srgbClr val="0070C0"/>
                </a:solidFill>
              </a:rPr>
              <a:t>Text Color</a:t>
            </a:r>
          </a:p>
        </p:txBody>
      </p:sp>
      <p:sp>
        <p:nvSpPr>
          <p:cNvPr id="8195" name="Content Placeholder 2"/>
          <p:cNvSpPr>
            <a:spLocks noGrp="1"/>
          </p:cNvSpPr>
          <p:nvPr>
            <p:ph idx="1"/>
          </p:nvPr>
        </p:nvSpPr>
        <p:spPr/>
        <p:txBody>
          <a:bodyPr/>
          <a:lstStyle/>
          <a:p>
            <a:r>
              <a:rPr lang="en-US" altLang="en-US"/>
              <a:t>Black: Original/Official questions and information in original format (unaltered).</a:t>
            </a:r>
          </a:p>
          <a:p>
            <a:endParaRPr lang="en-US" altLang="en-US"/>
          </a:p>
          <a:p>
            <a:r>
              <a:rPr lang="en-US" altLang="en-US">
                <a:solidFill>
                  <a:srgbClr val="FF0000"/>
                </a:solidFill>
              </a:rPr>
              <a:t>Red: Original information text color simply changed to highlight subject.</a:t>
            </a:r>
          </a:p>
          <a:p>
            <a:endParaRPr lang="en-US" altLang="en-US">
              <a:solidFill>
                <a:srgbClr val="FF0000"/>
              </a:solidFill>
            </a:endParaRPr>
          </a:p>
          <a:p>
            <a:r>
              <a:rPr lang="en-US" altLang="en-US">
                <a:solidFill>
                  <a:srgbClr val="0070C0"/>
                </a:solidFill>
              </a:rPr>
              <a:t>Blue: Notes and information added by Rich (W6EC).</a:t>
            </a:r>
          </a:p>
        </p:txBody>
      </p:sp>
    </p:spTree>
    <p:extLst>
      <p:ext uri="{BB962C8B-B14F-4D97-AF65-F5344CB8AC3E}">
        <p14:creationId xmlns:p14="http://schemas.microsoft.com/office/powerpoint/2010/main" val="14407711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Title 1"/>
          <p:cNvSpPr>
            <a:spLocks noGrp="1"/>
          </p:cNvSpPr>
          <p:nvPr>
            <p:ph type="title"/>
          </p:nvPr>
        </p:nvSpPr>
        <p:spPr/>
        <p:txBody>
          <a:bodyPr/>
          <a:lstStyle/>
          <a:p>
            <a:r>
              <a:rPr lang="en-US" altLang="en-US"/>
              <a:t>T6B09</a:t>
            </a:r>
          </a:p>
        </p:txBody>
      </p:sp>
      <p:sp>
        <p:nvSpPr>
          <p:cNvPr id="3" name="Content Placeholder 2"/>
          <p:cNvSpPr>
            <a:spLocks noGrp="1"/>
          </p:cNvSpPr>
          <p:nvPr>
            <p:ph idx="1"/>
          </p:nvPr>
        </p:nvSpPr>
        <p:spPr/>
        <p:txBody>
          <a:bodyPr/>
          <a:lstStyle/>
          <a:p>
            <a:pPr>
              <a:buFontTx/>
              <a:buNone/>
            </a:pPr>
            <a:r>
              <a:rPr lang="en-US" altLang="en-US" dirty="0"/>
              <a:t>What are the names for the electrodes of a diode?</a:t>
            </a:r>
          </a:p>
          <a:p>
            <a:pPr>
              <a:buFontTx/>
              <a:buNone/>
            </a:pPr>
            <a:r>
              <a:rPr lang="en-US" altLang="en-US" dirty="0">
                <a:solidFill>
                  <a:schemeClr val="bg1">
                    <a:lumMod val="75000"/>
                  </a:schemeClr>
                </a:solidFill>
              </a:rPr>
              <a:t>A. Plus and minus</a:t>
            </a:r>
          </a:p>
          <a:p>
            <a:pPr>
              <a:buFontTx/>
              <a:buNone/>
            </a:pPr>
            <a:r>
              <a:rPr lang="en-US" altLang="en-US" dirty="0">
                <a:solidFill>
                  <a:schemeClr val="bg1">
                    <a:lumMod val="75000"/>
                  </a:schemeClr>
                </a:solidFill>
              </a:rPr>
              <a:t>B. Source and drain</a:t>
            </a:r>
          </a:p>
          <a:p>
            <a:pPr>
              <a:buFontTx/>
              <a:buNone/>
            </a:pPr>
            <a:r>
              <a:rPr lang="en-US" altLang="en-US" dirty="0"/>
              <a:t>C. Anode and cathode</a:t>
            </a:r>
          </a:p>
          <a:p>
            <a:pPr>
              <a:buFontTx/>
              <a:buNone/>
            </a:pPr>
            <a:r>
              <a:rPr lang="en-US" altLang="en-US" dirty="0">
                <a:solidFill>
                  <a:schemeClr val="bg1">
                    <a:lumMod val="75000"/>
                  </a:schemeClr>
                </a:solidFill>
              </a:rPr>
              <a:t>D. Gate and base</a:t>
            </a:r>
          </a:p>
        </p:txBody>
      </p:sp>
      <p:sp>
        <p:nvSpPr>
          <p:cNvPr id="4" name="TextBox 3"/>
          <p:cNvSpPr txBox="1">
            <a:spLocks noChangeArrowheads="1"/>
          </p:cNvSpPr>
          <p:nvPr/>
        </p:nvSpPr>
        <p:spPr bwMode="auto">
          <a:xfrm>
            <a:off x="5867400" y="3733800"/>
            <a:ext cx="28352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a:solidFill>
                  <a:srgbClr val="0070C0"/>
                </a:solidFill>
                <a:cs typeface="Arial" charset="0"/>
              </a:rPr>
              <a:t>Anode       Cathode</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2819400"/>
            <a:ext cx="914400"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Arrow Connector 5"/>
          <p:cNvCxnSpPr/>
          <p:nvPr/>
        </p:nvCxnSpPr>
        <p:spPr>
          <a:xfrm rot="5400000" flipH="1" flipV="1">
            <a:off x="6400800" y="3352800"/>
            <a:ext cx="533400" cy="381000"/>
          </a:xfrm>
          <a:prstGeom prst="straightConnector1">
            <a:avLst/>
          </a:prstGeom>
          <a:ln w="28575">
            <a:solidFill>
              <a:srgbClr val="0070C0"/>
            </a:solidFill>
            <a:tailEnd type="arrow"/>
          </a:ln>
        </p:spPr>
        <p:style>
          <a:lnRef idx="3">
            <a:schemeClr val="accent4"/>
          </a:lnRef>
          <a:fillRef idx="0">
            <a:schemeClr val="accent4"/>
          </a:fillRef>
          <a:effectRef idx="2">
            <a:schemeClr val="accent4"/>
          </a:effectRef>
          <a:fontRef idx="minor">
            <a:schemeClr val="tx1"/>
          </a:fontRef>
        </p:style>
      </p:cxnSp>
      <p:cxnSp>
        <p:nvCxnSpPr>
          <p:cNvPr id="7" name="Straight Arrow Connector 6"/>
          <p:cNvCxnSpPr/>
          <p:nvPr/>
        </p:nvCxnSpPr>
        <p:spPr>
          <a:xfrm rot="16200000" flipV="1">
            <a:off x="7391400" y="3276600"/>
            <a:ext cx="533400" cy="533400"/>
          </a:xfrm>
          <a:prstGeom prst="straightConnector1">
            <a:avLst/>
          </a:prstGeom>
          <a:ln w="28575">
            <a:solidFill>
              <a:srgbClr val="0070C0"/>
            </a:solidFill>
            <a:tailEnd type="arrow"/>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693853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Title 1"/>
          <p:cNvSpPr>
            <a:spLocks noGrp="1"/>
          </p:cNvSpPr>
          <p:nvPr>
            <p:ph type="title"/>
          </p:nvPr>
        </p:nvSpPr>
        <p:spPr/>
        <p:txBody>
          <a:bodyPr/>
          <a:lstStyle/>
          <a:p>
            <a:r>
              <a:rPr lang="en-US" altLang="en-US"/>
              <a:t>T6B10</a:t>
            </a:r>
          </a:p>
        </p:txBody>
      </p:sp>
      <p:sp>
        <p:nvSpPr>
          <p:cNvPr id="3" name="Content Placeholder 2"/>
          <p:cNvSpPr>
            <a:spLocks noGrp="1"/>
          </p:cNvSpPr>
          <p:nvPr>
            <p:ph idx="1"/>
          </p:nvPr>
        </p:nvSpPr>
        <p:spPr/>
        <p:txBody>
          <a:bodyPr/>
          <a:lstStyle/>
          <a:p>
            <a:pPr>
              <a:buFontTx/>
              <a:buNone/>
            </a:pPr>
            <a:r>
              <a:rPr lang="en-US" altLang="en-US" dirty="0"/>
              <a:t>Which of the following can provide power gain?</a:t>
            </a:r>
          </a:p>
          <a:p>
            <a:pPr>
              <a:buFontTx/>
              <a:buNone/>
            </a:pPr>
            <a:r>
              <a:rPr lang="en-US" altLang="en-US" dirty="0"/>
              <a:t>A. Transformer</a:t>
            </a:r>
          </a:p>
          <a:p>
            <a:pPr>
              <a:buFontTx/>
              <a:buNone/>
            </a:pPr>
            <a:r>
              <a:rPr lang="en-US" altLang="en-US" dirty="0"/>
              <a:t>B. Transistor</a:t>
            </a:r>
          </a:p>
          <a:p>
            <a:pPr>
              <a:buFontTx/>
              <a:buNone/>
            </a:pPr>
            <a:r>
              <a:rPr lang="en-US" altLang="en-US" dirty="0"/>
              <a:t>C. Reactor</a:t>
            </a:r>
          </a:p>
          <a:p>
            <a:pPr>
              <a:buFontTx/>
              <a:buNone/>
            </a:pPr>
            <a:r>
              <a:rPr lang="en-US" altLang="en-US" dirty="0"/>
              <a:t>D. Resistor</a:t>
            </a:r>
          </a:p>
        </p:txBody>
      </p:sp>
    </p:spTree>
    <p:extLst>
      <p:ext uri="{BB962C8B-B14F-4D97-AF65-F5344CB8AC3E}">
        <p14:creationId xmlns:p14="http://schemas.microsoft.com/office/powerpoint/2010/main" val="27030476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Title 1"/>
          <p:cNvSpPr>
            <a:spLocks noGrp="1"/>
          </p:cNvSpPr>
          <p:nvPr>
            <p:ph type="title"/>
          </p:nvPr>
        </p:nvSpPr>
        <p:spPr/>
        <p:txBody>
          <a:bodyPr/>
          <a:lstStyle/>
          <a:p>
            <a:r>
              <a:rPr lang="en-US" altLang="en-US"/>
              <a:t>T6B10</a:t>
            </a:r>
          </a:p>
        </p:txBody>
      </p:sp>
      <p:sp>
        <p:nvSpPr>
          <p:cNvPr id="3" name="Content Placeholder 2"/>
          <p:cNvSpPr>
            <a:spLocks noGrp="1"/>
          </p:cNvSpPr>
          <p:nvPr>
            <p:ph idx="1"/>
          </p:nvPr>
        </p:nvSpPr>
        <p:spPr>
          <a:xfrm>
            <a:off x="457200" y="1600200"/>
            <a:ext cx="8229600" cy="4876800"/>
          </a:xfrm>
        </p:spPr>
        <p:txBody>
          <a:bodyPr/>
          <a:lstStyle/>
          <a:p>
            <a:pPr>
              <a:buFontTx/>
              <a:buNone/>
            </a:pPr>
            <a:r>
              <a:rPr lang="en-US" altLang="en-US" dirty="0"/>
              <a:t>Which of the following can provide power gain?</a:t>
            </a:r>
          </a:p>
          <a:p>
            <a:pPr>
              <a:buFontTx/>
              <a:buNone/>
            </a:pPr>
            <a:r>
              <a:rPr lang="en-US" altLang="en-US" dirty="0">
                <a:solidFill>
                  <a:schemeClr val="bg1">
                    <a:lumMod val="75000"/>
                  </a:schemeClr>
                </a:solidFill>
              </a:rPr>
              <a:t>A. Transformer</a:t>
            </a:r>
          </a:p>
          <a:p>
            <a:pPr>
              <a:buFontTx/>
              <a:buNone/>
            </a:pPr>
            <a:r>
              <a:rPr lang="en-US" altLang="en-US" dirty="0"/>
              <a:t>B. Transistor</a:t>
            </a:r>
          </a:p>
          <a:p>
            <a:pPr>
              <a:buFontTx/>
              <a:buNone/>
            </a:pPr>
            <a:r>
              <a:rPr lang="en-US" altLang="en-US" dirty="0">
                <a:solidFill>
                  <a:schemeClr val="bg1">
                    <a:lumMod val="75000"/>
                  </a:schemeClr>
                </a:solidFill>
              </a:rPr>
              <a:t>C. Reactor</a:t>
            </a:r>
          </a:p>
          <a:p>
            <a:pPr>
              <a:buFontTx/>
              <a:buNone/>
            </a:pPr>
            <a:r>
              <a:rPr lang="en-US" altLang="en-US" dirty="0">
                <a:solidFill>
                  <a:schemeClr val="bg1">
                    <a:lumMod val="75000"/>
                  </a:schemeClr>
                </a:solidFill>
              </a:rPr>
              <a:t>D. Resistor</a:t>
            </a:r>
          </a:p>
          <a:p>
            <a:pPr>
              <a:buFontTx/>
              <a:buNone/>
            </a:pPr>
            <a:endParaRPr lang="en-US" altLang="en-US" sz="1800" dirty="0">
              <a:solidFill>
                <a:schemeClr val="bg1">
                  <a:lumMod val="75000"/>
                </a:schemeClr>
              </a:solidFill>
            </a:endParaRPr>
          </a:p>
          <a:p>
            <a:pPr>
              <a:buFontTx/>
              <a:buNone/>
            </a:pPr>
            <a:r>
              <a:rPr lang="en-US" altLang="en-US" dirty="0">
                <a:solidFill>
                  <a:srgbClr val="0070C0"/>
                </a:solidFill>
              </a:rPr>
              <a:t>Transistors are voltage controlled variable resistors typically wired as an Amplifier</a:t>
            </a:r>
          </a:p>
        </p:txBody>
      </p:sp>
      <p:pic>
        <p:nvPicPr>
          <p:cNvPr id="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2668" y="3007034"/>
            <a:ext cx="1792288" cy="187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74104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3" name="Title 1"/>
          <p:cNvSpPr>
            <a:spLocks noGrp="1"/>
          </p:cNvSpPr>
          <p:nvPr>
            <p:ph type="title"/>
          </p:nvPr>
        </p:nvSpPr>
        <p:spPr/>
        <p:txBody>
          <a:bodyPr/>
          <a:lstStyle/>
          <a:p>
            <a:r>
              <a:rPr lang="en-US" altLang="en-US"/>
              <a:t>T6B11</a:t>
            </a:r>
          </a:p>
        </p:txBody>
      </p:sp>
      <p:sp>
        <p:nvSpPr>
          <p:cNvPr id="3" name="Content Placeholder 2"/>
          <p:cNvSpPr>
            <a:spLocks noGrp="1"/>
          </p:cNvSpPr>
          <p:nvPr>
            <p:ph idx="1"/>
          </p:nvPr>
        </p:nvSpPr>
        <p:spPr>
          <a:xfrm>
            <a:off x="464949" y="1600200"/>
            <a:ext cx="8229600" cy="4525963"/>
          </a:xfrm>
        </p:spPr>
        <p:txBody>
          <a:bodyPr/>
          <a:lstStyle/>
          <a:p>
            <a:pPr>
              <a:buFontTx/>
              <a:buNone/>
            </a:pPr>
            <a:r>
              <a:rPr lang="en-US" altLang="en-US" dirty="0"/>
              <a:t>What is the term that describes a device's ability to amplify a signal?</a:t>
            </a:r>
          </a:p>
          <a:p>
            <a:pPr>
              <a:buFontTx/>
              <a:buNone/>
            </a:pPr>
            <a:r>
              <a:rPr lang="en-US" altLang="en-US" dirty="0"/>
              <a:t>A. Gain</a:t>
            </a:r>
          </a:p>
          <a:p>
            <a:pPr>
              <a:buFontTx/>
              <a:buNone/>
            </a:pPr>
            <a:r>
              <a:rPr lang="en-US" altLang="en-US" dirty="0"/>
              <a:t>B. Forward resistance</a:t>
            </a:r>
          </a:p>
          <a:p>
            <a:pPr>
              <a:buFontTx/>
              <a:buNone/>
            </a:pPr>
            <a:r>
              <a:rPr lang="en-US" altLang="en-US" dirty="0"/>
              <a:t>C. Forward voltage drop</a:t>
            </a:r>
          </a:p>
          <a:p>
            <a:pPr>
              <a:buFontTx/>
              <a:buNone/>
            </a:pPr>
            <a:r>
              <a:rPr lang="en-US" altLang="en-US" dirty="0"/>
              <a:t>D. On resistance</a:t>
            </a:r>
          </a:p>
        </p:txBody>
      </p:sp>
    </p:spTree>
    <p:extLst>
      <p:ext uri="{BB962C8B-B14F-4D97-AF65-F5344CB8AC3E}">
        <p14:creationId xmlns:p14="http://schemas.microsoft.com/office/powerpoint/2010/main" val="215106000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3" name="Title 1"/>
          <p:cNvSpPr>
            <a:spLocks noGrp="1"/>
          </p:cNvSpPr>
          <p:nvPr>
            <p:ph type="title"/>
          </p:nvPr>
        </p:nvSpPr>
        <p:spPr/>
        <p:txBody>
          <a:bodyPr/>
          <a:lstStyle/>
          <a:p>
            <a:r>
              <a:rPr lang="en-US" altLang="en-US"/>
              <a:t>T6B11</a:t>
            </a:r>
          </a:p>
        </p:txBody>
      </p:sp>
      <p:sp>
        <p:nvSpPr>
          <p:cNvPr id="3" name="Content Placeholder 2"/>
          <p:cNvSpPr>
            <a:spLocks noGrp="1"/>
          </p:cNvSpPr>
          <p:nvPr>
            <p:ph idx="1"/>
          </p:nvPr>
        </p:nvSpPr>
        <p:spPr>
          <a:xfrm>
            <a:off x="464949" y="1600200"/>
            <a:ext cx="8229600" cy="4525963"/>
          </a:xfrm>
        </p:spPr>
        <p:txBody>
          <a:bodyPr/>
          <a:lstStyle/>
          <a:p>
            <a:pPr>
              <a:buFontTx/>
              <a:buNone/>
            </a:pPr>
            <a:r>
              <a:rPr lang="en-US" altLang="en-US" dirty="0"/>
              <a:t>What is the term that describes a device's ability to amplify a signal?</a:t>
            </a:r>
          </a:p>
          <a:p>
            <a:pPr>
              <a:buFontTx/>
              <a:buNone/>
            </a:pPr>
            <a:r>
              <a:rPr lang="en-US" altLang="en-US" dirty="0"/>
              <a:t>A. Gain</a:t>
            </a:r>
          </a:p>
          <a:p>
            <a:pPr>
              <a:buFontTx/>
              <a:buNone/>
            </a:pPr>
            <a:r>
              <a:rPr lang="en-US" altLang="en-US" dirty="0">
                <a:solidFill>
                  <a:schemeClr val="bg1">
                    <a:lumMod val="75000"/>
                  </a:schemeClr>
                </a:solidFill>
              </a:rPr>
              <a:t>B. Forward resistance</a:t>
            </a:r>
          </a:p>
          <a:p>
            <a:pPr>
              <a:buFontTx/>
              <a:buNone/>
            </a:pPr>
            <a:r>
              <a:rPr lang="en-US" altLang="en-US" dirty="0">
                <a:solidFill>
                  <a:schemeClr val="bg1">
                    <a:lumMod val="75000"/>
                  </a:schemeClr>
                </a:solidFill>
              </a:rPr>
              <a:t>C. Forward voltage drop</a:t>
            </a:r>
          </a:p>
          <a:p>
            <a:pPr>
              <a:buFontTx/>
              <a:buNone/>
            </a:pPr>
            <a:r>
              <a:rPr lang="en-US" altLang="en-US" dirty="0">
                <a:solidFill>
                  <a:schemeClr val="bg1">
                    <a:lumMod val="75000"/>
                  </a:schemeClr>
                </a:solidFill>
              </a:rPr>
              <a:t>D. On resistance</a:t>
            </a:r>
          </a:p>
        </p:txBody>
      </p:sp>
    </p:spTree>
    <p:extLst>
      <p:ext uri="{BB962C8B-B14F-4D97-AF65-F5344CB8AC3E}">
        <p14:creationId xmlns:p14="http://schemas.microsoft.com/office/powerpoint/2010/main" val="35977322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0193A-B965-B562-962F-09ABA7415137}"/>
              </a:ext>
            </a:extLst>
          </p:cNvPr>
          <p:cNvSpPr>
            <a:spLocks noGrp="1"/>
          </p:cNvSpPr>
          <p:nvPr>
            <p:ph type="title"/>
          </p:nvPr>
        </p:nvSpPr>
        <p:spPr/>
        <p:txBody>
          <a:bodyPr/>
          <a:lstStyle/>
          <a:p>
            <a:r>
              <a:rPr lang="en-US" dirty="0"/>
              <a:t>T6B12</a:t>
            </a:r>
          </a:p>
        </p:txBody>
      </p:sp>
      <p:sp>
        <p:nvSpPr>
          <p:cNvPr id="3" name="Content Placeholder 2">
            <a:extLst>
              <a:ext uri="{FF2B5EF4-FFF2-40B4-BE49-F238E27FC236}">
                <a16:creationId xmlns:a16="http://schemas.microsoft.com/office/drawing/2014/main" id="{F43B35EA-09E4-F7C2-5BE8-5BB947C21565}"/>
              </a:ext>
            </a:extLst>
          </p:cNvPr>
          <p:cNvSpPr>
            <a:spLocks noGrp="1"/>
          </p:cNvSpPr>
          <p:nvPr>
            <p:ph idx="1"/>
          </p:nvPr>
        </p:nvSpPr>
        <p:spPr/>
        <p:txBody>
          <a:bodyPr/>
          <a:lstStyle/>
          <a:p>
            <a:pPr marL="0" indent="0">
              <a:buNone/>
            </a:pPr>
            <a:r>
              <a:rPr lang="en-US" dirty="0"/>
              <a:t>What are the names of the electrodes of a bipolar junction transistor?</a:t>
            </a:r>
          </a:p>
          <a:p>
            <a:pPr marL="0" indent="0">
              <a:buNone/>
            </a:pPr>
            <a:r>
              <a:rPr lang="en-US" dirty="0"/>
              <a:t>A. Signal, bias, power</a:t>
            </a:r>
          </a:p>
          <a:p>
            <a:pPr marL="0" indent="0">
              <a:buNone/>
            </a:pPr>
            <a:r>
              <a:rPr lang="en-US" dirty="0"/>
              <a:t>B. Emitter, base, collector</a:t>
            </a:r>
          </a:p>
          <a:p>
            <a:pPr marL="0" indent="0">
              <a:buNone/>
            </a:pPr>
            <a:r>
              <a:rPr lang="en-US" dirty="0"/>
              <a:t>C. Input, output, supply</a:t>
            </a:r>
          </a:p>
          <a:p>
            <a:pPr marL="0" indent="0">
              <a:buNone/>
            </a:pPr>
            <a:r>
              <a:rPr lang="en-US" dirty="0"/>
              <a:t>D. Pole one, pole two, output</a:t>
            </a:r>
          </a:p>
          <a:p>
            <a:pPr marL="0" indent="0">
              <a:buNone/>
            </a:pPr>
            <a:endParaRPr lang="en-US" dirty="0"/>
          </a:p>
        </p:txBody>
      </p:sp>
    </p:spTree>
    <p:extLst>
      <p:ext uri="{BB962C8B-B14F-4D97-AF65-F5344CB8AC3E}">
        <p14:creationId xmlns:p14="http://schemas.microsoft.com/office/powerpoint/2010/main" val="8271137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0193A-B965-B562-962F-09ABA7415137}"/>
              </a:ext>
            </a:extLst>
          </p:cNvPr>
          <p:cNvSpPr>
            <a:spLocks noGrp="1"/>
          </p:cNvSpPr>
          <p:nvPr>
            <p:ph type="title"/>
          </p:nvPr>
        </p:nvSpPr>
        <p:spPr/>
        <p:txBody>
          <a:bodyPr/>
          <a:lstStyle/>
          <a:p>
            <a:r>
              <a:rPr lang="en-US" dirty="0"/>
              <a:t>T6B12</a:t>
            </a:r>
          </a:p>
        </p:txBody>
      </p:sp>
      <p:sp>
        <p:nvSpPr>
          <p:cNvPr id="3" name="Content Placeholder 2">
            <a:extLst>
              <a:ext uri="{FF2B5EF4-FFF2-40B4-BE49-F238E27FC236}">
                <a16:creationId xmlns:a16="http://schemas.microsoft.com/office/drawing/2014/main" id="{F43B35EA-09E4-F7C2-5BE8-5BB947C21565}"/>
              </a:ext>
            </a:extLst>
          </p:cNvPr>
          <p:cNvSpPr>
            <a:spLocks noGrp="1"/>
          </p:cNvSpPr>
          <p:nvPr>
            <p:ph idx="1"/>
          </p:nvPr>
        </p:nvSpPr>
        <p:spPr/>
        <p:txBody>
          <a:bodyPr/>
          <a:lstStyle/>
          <a:p>
            <a:pPr marL="0" indent="0">
              <a:buNone/>
            </a:pPr>
            <a:r>
              <a:rPr lang="en-US" dirty="0"/>
              <a:t>What are the names of the electrodes of a bipolar junction transistor?</a:t>
            </a:r>
          </a:p>
          <a:p>
            <a:pPr marL="0" indent="0">
              <a:buNone/>
            </a:pPr>
            <a:r>
              <a:rPr lang="en-US" dirty="0">
                <a:solidFill>
                  <a:schemeClr val="bg1">
                    <a:lumMod val="75000"/>
                  </a:schemeClr>
                </a:solidFill>
              </a:rPr>
              <a:t>A. Signal, bias, power</a:t>
            </a:r>
          </a:p>
          <a:p>
            <a:pPr marL="0" indent="0">
              <a:buNone/>
            </a:pPr>
            <a:r>
              <a:rPr lang="en-US" dirty="0"/>
              <a:t>B. Emitter, base, collector</a:t>
            </a:r>
          </a:p>
          <a:p>
            <a:pPr marL="0" indent="0">
              <a:buNone/>
            </a:pPr>
            <a:r>
              <a:rPr lang="en-US" dirty="0">
                <a:solidFill>
                  <a:schemeClr val="bg1">
                    <a:lumMod val="75000"/>
                  </a:schemeClr>
                </a:solidFill>
              </a:rPr>
              <a:t>C. Input, output, supply</a:t>
            </a:r>
          </a:p>
          <a:p>
            <a:pPr marL="0" indent="0">
              <a:buNone/>
            </a:pPr>
            <a:r>
              <a:rPr lang="en-US" dirty="0">
                <a:solidFill>
                  <a:schemeClr val="bg1">
                    <a:lumMod val="75000"/>
                  </a:schemeClr>
                </a:solidFill>
              </a:rPr>
              <a:t>D. Pole one, pole two, output</a:t>
            </a:r>
          </a:p>
          <a:p>
            <a:pPr marL="0" indent="0">
              <a:buNone/>
            </a:pPr>
            <a:endParaRPr lang="en-US" dirty="0"/>
          </a:p>
        </p:txBody>
      </p:sp>
      <p:pic>
        <p:nvPicPr>
          <p:cNvPr id="4" name="Picture 3">
            <a:extLst>
              <a:ext uri="{FF2B5EF4-FFF2-40B4-BE49-F238E27FC236}">
                <a16:creationId xmlns:a16="http://schemas.microsoft.com/office/drawing/2014/main" id="{4567C068-749D-B741-73E4-B60A1C5B0A6F}"/>
              </a:ext>
            </a:extLst>
          </p:cNvPr>
          <p:cNvPicPr>
            <a:picLocks noChangeAspect="1"/>
          </p:cNvPicPr>
          <p:nvPr/>
        </p:nvPicPr>
        <p:blipFill>
          <a:blip r:embed="rId2"/>
          <a:stretch>
            <a:fillRect/>
          </a:stretch>
        </p:blipFill>
        <p:spPr>
          <a:xfrm>
            <a:off x="6477000" y="4471250"/>
            <a:ext cx="1792379" cy="1871634"/>
          </a:xfrm>
          <a:prstGeom prst="rect">
            <a:avLst/>
          </a:prstGeom>
        </p:spPr>
      </p:pic>
      <p:sp>
        <p:nvSpPr>
          <p:cNvPr id="6" name="TextBox 5">
            <a:extLst>
              <a:ext uri="{FF2B5EF4-FFF2-40B4-BE49-F238E27FC236}">
                <a16:creationId xmlns:a16="http://schemas.microsoft.com/office/drawing/2014/main" id="{0624D4CE-49CB-CC5D-02FB-E8CA15B35F43}"/>
              </a:ext>
            </a:extLst>
          </p:cNvPr>
          <p:cNvSpPr txBox="1">
            <a:spLocks noChangeArrowheads="1"/>
          </p:cNvSpPr>
          <p:nvPr/>
        </p:nvSpPr>
        <p:spPr bwMode="auto">
          <a:xfrm>
            <a:off x="7373189" y="4009287"/>
            <a:ext cx="144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Collector</a:t>
            </a:r>
          </a:p>
        </p:txBody>
      </p:sp>
      <p:sp>
        <p:nvSpPr>
          <p:cNvPr id="7" name="TextBox 6">
            <a:extLst>
              <a:ext uri="{FF2B5EF4-FFF2-40B4-BE49-F238E27FC236}">
                <a16:creationId xmlns:a16="http://schemas.microsoft.com/office/drawing/2014/main" id="{7A64FD8B-D1AE-F3A2-46C0-39C4C800A34D}"/>
              </a:ext>
            </a:extLst>
          </p:cNvPr>
          <p:cNvSpPr txBox="1">
            <a:spLocks noChangeArrowheads="1"/>
          </p:cNvSpPr>
          <p:nvPr/>
        </p:nvSpPr>
        <p:spPr bwMode="auto">
          <a:xfrm>
            <a:off x="5536324" y="5176085"/>
            <a:ext cx="914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Base</a:t>
            </a:r>
          </a:p>
        </p:txBody>
      </p:sp>
      <p:sp>
        <p:nvSpPr>
          <p:cNvPr id="8" name="TextBox 7">
            <a:extLst>
              <a:ext uri="{FF2B5EF4-FFF2-40B4-BE49-F238E27FC236}">
                <a16:creationId xmlns:a16="http://schemas.microsoft.com/office/drawing/2014/main" id="{64E584A3-E180-0789-3D2D-676438FC484D}"/>
              </a:ext>
            </a:extLst>
          </p:cNvPr>
          <p:cNvSpPr txBox="1">
            <a:spLocks noChangeArrowheads="1"/>
          </p:cNvSpPr>
          <p:nvPr/>
        </p:nvSpPr>
        <p:spPr bwMode="auto">
          <a:xfrm>
            <a:off x="7621679" y="6308725"/>
            <a:ext cx="1295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Emitter</a:t>
            </a:r>
          </a:p>
        </p:txBody>
      </p:sp>
    </p:spTree>
    <p:extLst>
      <p:ext uri="{BB962C8B-B14F-4D97-AF65-F5344CB8AC3E}">
        <p14:creationId xmlns:p14="http://schemas.microsoft.com/office/powerpoint/2010/main" val="5038659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Content Placeholder 2"/>
          <p:cNvSpPr>
            <a:spLocks noGrp="1"/>
          </p:cNvSpPr>
          <p:nvPr>
            <p:ph idx="1"/>
          </p:nvPr>
        </p:nvSpPr>
        <p:spPr/>
        <p:txBody>
          <a:bodyPr/>
          <a:lstStyle/>
          <a:p>
            <a:r>
              <a:rPr lang="en-US" altLang="en-US" b="1" dirty="0"/>
              <a:t>T6C - Circuit diagrams: use of schematics, basic structure; Schematic symbols of basic components</a:t>
            </a:r>
          </a:p>
          <a:p>
            <a:endParaRPr lang="en-US" altLang="en-US" b="1" dirty="0"/>
          </a:p>
          <a:p>
            <a:r>
              <a:rPr lang="en-US" altLang="en-US" b="1" dirty="0"/>
              <a:t>#21 of 35</a:t>
            </a:r>
            <a:endParaRPr lang="en-US" altLang="en-US" dirty="0"/>
          </a:p>
        </p:txBody>
      </p:sp>
    </p:spTree>
    <p:extLst>
      <p:ext uri="{BB962C8B-B14F-4D97-AF65-F5344CB8AC3E}">
        <p14:creationId xmlns:p14="http://schemas.microsoft.com/office/powerpoint/2010/main" val="12664649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Title 1"/>
          <p:cNvSpPr>
            <a:spLocks noGrp="1"/>
          </p:cNvSpPr>
          <p:nvPr>
            <p:ph type="title"/>
          </p:nvPr>
        </p:nvSpPr>
        <p:spPr/>
        <p:txBody>
          <a:bodyPr/>
          <a:lstStyle/>
          <a:p>
            <a:r>
              <a:rPr lang="en-US" altLang="en-US"/>
              <a:t>T6C01</a:t>
            </a:r>
          </a:p>
        </p:txBody>
      </p:sp>
      <p:sp>
        <p:nvSpPr>
          <p:cNvPr id="3" name="Content Placeholder 2"/>
          <p:cNvSpPr>
            <a:spLocks noGrp="1"/>
          </p:cNvSpPr>
          <p:nvPr>
            <p:ph idx="1"/>
          </p:nvPr>
        </p:nvSpPr>
        <p:spPr/>
        <p:txBody>
          <a:bodyPr/>
          <a:lstStyle/>
          <a:p>
            <a:pPr>
              <a:buFontTx/>
              <a:buNone/>
            </a:pPr>
            <a:r>
              <a:rPr lang="en-US" altLang="en-US" dirty="0"/>
              <a:t>What is the name of an electrical wiring diagram that uses standard component symbols?</a:t>
            </a:r>
          </a:p>
          <a:p>
            <a:pPr>
              <a:buFontTx/>
              <a:buNone/>
            </a:pPr>
            <a:r>
              <a:rPr lang="en-US" altLang="en-US" dirty="0"/>
              <a:t>A. Bill of materials</a:t>
            </a:r>
          </a:p>
          <a:p>
            <a:pPr>
              <a:buFontTx/>
              <a:buNone/>
            </a:pPr>
            <a:r>
              <a:rPr lang="en-US" altLang="en-US" dirty="0"/>
              <a:t>B. Connector pinout</a:t>
            </a:r>
          </a:p>
          <a:p>
            <a:pPr>
              <a:buFontTx/>
              <a:buNone/>
            </a:pPr>
            <a:r>
              <a:rPr lang="en-US" altLang="en-US" dirty="0"/>
              <a:t>C. Schematic</a:t>
            </a:r>
          </a:p>
          <a:p>
            <a:pPr>
              <a:buFontTx/>
              <a:buNone/>
            </a:pPr>
            <a:r>
              <a:rPr lang="en-US" altLang="en-US" dirty="0"/>
              <a:t>D. Flow chart</a:t>
            </a:r>
          </a:p>
        </p:txBody>
      </p:sp>
    </p:spTree>
    <p:extLst>
      <p:ext uri="{BB962C8B-B14F-4D97-AF65-F5344CB8AC3E}">
        <p14:creationId xmlns:p14="http://schemas.microsoft.com/office/powerpoint/2010/main" val="5550885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Title 1"/>
          <p:cNvSpPr>
            <a:spLocks noGrp="1"/>
          </p:cNvSpPr>
          <p:nvPr>
            <p:ph type="title"/>
          </p:nvPr>
        </p:nvSpPr>
        <p:spPr/>
        <p:txBody>
          <a:bodyPr/>
          <a:lstStyle/>
          <a:p>
            <a:r>
              <a:rPr lang="en-US" altLang="en-US"/>
              <a:t>T6C01</a:t>
            </a:r>
          </a:p>
        </p:txBody>
      </p:sp>
      <p:sp>
        <p:nvSpPr>
          <p:cNvPr id="3" name="Content Placeholder 2"/>
          <p:cNvSpPr>
            <a:spLocks noGrp="1"/>
          </p:cNvSpPr>
          <p:nvPr>
            <p:ph idx="1"/>
          </p:nvPr>
        </p:nvSpPr>
        <p:spPr/>
        <p:txBody>
          <a:bodyPr/>
          <a:lstStyle/>
          <a:p>
            <a:pPr>
              <a:buFontTx/>
              <a:buNone/>
            </a:pPr>
            <a:r>
              <a:rPr lang="en-US" altLang="en-US" dirty="0"/>
              <a:t>What is the name of an electrical wiring diagram that uses standard component symbols?</a:t>
            </a:r>
          </a:p>
          <a:p>
            <a:pPr>
              <a:buFontTx/>
              <a:buNone/>
            </a:pPr>
            <a:r>
              <a:rPr lang="en-US" altLang="en-US" dirty="0">
                <a:solidFill>
                  <a:schemeClr val="bg1">
                    <a:lumMod val="75000"/>
                  </a:schemeClr>
                </a:solidFill>
              </a:rPr>
              <a:t>A. Bill of materials</a:t>
            </a:r>
          </a:p>
          <a:p>
            <a:pPr>
              <a:buFontTx/>
              <a:buNone/>
            </a:pPr>
            <a:r>
              <a:rPr lang="en-US" altLang="en-US" dirty="0">
                <a:solidFill>
                  <a:schemeClr val="bg1">
                    <a:lumMod val="75000"/>
                  </a:schemeClr>
                </a:solidFill>
              </a:rPr>
              <a:t>B. Connector pinout</a:t>
            </a:r>
          </a:p>
          <a:p>
            <a:pPr>
              <a:buFontTx/>
              <a:buNone/>
            </a:pPr>
            <a:r>
              <a:rPr lang="en-US" altLang="en-US" dirty="0"/>
              <a:t>C. Schematic</a:t>
            </a:r>
          </a:p>
          <a:p>
            <a:pPr>
              <a:buFontTx/>
              <a:buNone/>
            </a:pPr>
            <a:r>
              <a:rPr lang="en-US" altLang="en-US" dirty="0">
                <a:solidFill>
                  <a:schemeClr val="bg1">
                    <a:lumMod val="75000"/>
                  </a:schemeClr>
                </a:solidFill>
              </a:rPr>
              <a:t>D. Flow chart</a:t>
            </a:r>
          </a:p>
        </p:txBody>
      </p:sp>
    </p:spTree>
    <p:extLst>
      <p:ext uri="{BB962C8B-B14F-4D97-AF65-F5344CB8AC3E}">
        <p14:creationId xmlns:p14="http://schemas.microsoft.com/office/powerpoint/2010/main" val="59015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Content Placeholder 2"/>
          <p:cNvSpPr>
            <a:spLocks noGrp="1"/>
          </p:cNvSpPr>
          <p:nvPr>
            <p:ph idx="1"/>
          </p:nvPr>
        </p:nvSpPr>
        <p:spPr/>
        <p:txBody>
          <a:bodyPr/>
          <a:lstStyle/>
          <a:p>
            <a:r>
              <a:rPr lang="en-US" altLang="en-US" b="1" dirty="0"/>
              <a:t>SUBELEMENT T6 – ELECTRONIC AND ELECTRICAL COMPONENTS </a:t>
            </a:r>
          </a:p>
          <a:p>
            <a:endParaRPr lang="en-US" altLang="en-US" b="1" dirty="0"/>
          </a:p>
          <a:p>
            <a:r>
              <a:rPr lang="en-US" altLang="en-US" b="1" dirty="0"/>
              <a:t>[4 Exam Questions - 4 Groups]</a:t>
            </a:r>
            <a:endParaRPr lang="en-US" altLang="en-US" dirty="0"/>
          </a:p>
        </p:txBody>
      </p:sp>
    </p:spTree>
    <p:extLst>
      <p:ext uri="{BB962C8B-B14F-4D97-AF65-F5344CB8AC3E}">
        <p14:creationId xmlns:p14="http://schemas.microsoft.com/office/powerpoint/2010/main" val="331670336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Title 1"/>
          <p:cNvSpPr>
            <a:spLocks noGrp="1"/>
          </p:cNvSpPr>
          <p:nvPr>
            <p:ph type="title"/>
          </p:nvPr>
        </p:nvSpPr>
        <p:spPr/>
        <p:txBody>
          <a:bodyPr/>
          <a:lstStyle/>
          <a:p>
            <a:r>
              <a:rPr lang="en-US" altLang="en-US"/>
              <a:t>T6C02</a:t>
            </a:r>
          </a:p>
        </p:txBody>
      </p:sp>
      <p:sp>
        <p:nvSpPr>
          <p:cNvPr id="3" name="Content Placeholder 2"/>
          <p:cNvSpPr>
            <a:spLocks noGrp="1"/>
          </p:cNvSpPr>
          <p:nvPr>
            <p:ph idx="1"/>
          </p:nvPr>
        </p:nvSpPr>
        <p:spPr/>
        <p:txBody>
          <a:bodyPr/>
          <a:lstStyle/>
          <a:p>
            <a:pPr>
              <a:buFontTx/>
              <a:buNone/>
            </a:pPr>
            <a:r>
              <a:rPr lang="en-US" altLang="en-US" dirty="0"/>
              <a:t>What is component 1 in figure T-1?</a:t>
            </a:r>
          </a:p>
          <a:p>
            <a:pPr>
              <a:buFontTx/>
              <a:buNone/>
            </a:pPr>
            <a:r>
              <a:rPr lang="en-US" altLang="en-US" dirty="0"/>
              <a:t>A. Resistor</a:t>
            </a:r>
          </a:p>
          <a:p>
            <a:pPr>
              <a:buFontTx/>
              <a:buNone/>
            </a:pPr>
            <a:r>
              <a:rPr lang="en-US" altLang="en-US" dirty="0"/>
              <a:t>B. Transistor</a:t>
            </a:r>
          </a:p>
          <a:p>
            <a:pPr>
              <a:buFontTx/>
              <a:buNone/>
            </a:pPr>
            <a:r>
              <a:rPr lang="en-US" altLang="en-US" dirty="0"/>
              <a:t>C. Battery</a:t>
            </a:r>
          </a:p>
          <a:p>
            <a:pPr>
              <a:buFontTx/>
              <a:buNone/>
            </a:pPr>
            <a:r>
              <a:rPr lang="en-US" altLang="en-US" dirty="0"/>
              <a:t>D. Connector</a:t>
            </a:r>
          </a:p>
        </p:txBody>
      </p:sp>
      <p:pic>
        <p:nvPicPr>
          <p:cNvPr id="34202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38638" y="1905000"/>
            <a:ext cx="4479925"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2021" name="TextBox 4"/>
          <p:cNvSpPr txBox="1">
            <a:spLocks noChangeArrowheads="1"/>
          </p:cNvSpPr>
          <p:nvPr/>
        </p:nvSpPr>
        <p:spPr bwMode="auto">
          <a:xfrm>
            <a:off x="6019800" y="51816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T1</a:t>
            </a:r>
          </a:p>
        </p:txBody>
      </p:sp>
    </p:spTree>
    <p:extLst>
      <p:ext uri="{BB962C8B-B14F-4D97-AF65-F5344CB8AC3E}">
        <p14:creationId xmlns:p14="http://schemas.microsoft.com/office/powerpoint/2010/main" val="30646015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Title 1"/>
          <p:cNvSpPr>
            <a:spLocks noGrp="1"/>
          </p:cNvSpPr>
          <p:nvPr>
            <p:ph type="title"/>
          </p:nvPr>
        </p:nvSpPr>
        <p:spPr/>
        <p:txBody>
          <a:bodyPr/>
          <a:lstStyle/>
          <a:p>
            <a:r>
              <a:rPr lang="en-US" altLang="en-US"/>
              <a:t>T6C02</a:t>
            </a:r>
          </a:p>
        </p:txBody>
      </p:sp>
      <p:sp>
        <p:nvSpPr>
          <p:cNvPr id="3" name="Content Placeholder 2"/>
          <p:cNvSpPr>
            <a:spLocks noGrp="1"/>
          </p:cNvSpPr>
          <p:nvPr>
            <p:ph idx="1"/>
          </p:nvPr>
        </p:nvSpPr>
        <p:spPr/>
        <p:txBody>
          <a:bodyPr/>
          <a:lstStyle/>
          <a:p>
            <a:pPr>
              <a:buFontTx/>
              <a:buNone/>
            </a:pPr>
            <a:r>
              <a:rPr lang="en-US" altLang="en-US" dirty="0"/>
              <a:t>What is component 1 in figure T-1?</a:t>
            </a:r>
          </a:p>
          <a:p>
            <a:pPr>
              <a:buFontTx/>
              <a:buNone/>
            </a:pPr>
            <a:r>
              <a:rPr lang="en-US" altLang="en-US" dirty="0"/>
              <a:t>A. Resistor</a:t>
            </a:r>
          </a:p>
          <a:p>
            <a:pPr>
              <a:buFontTx/>
              <a:buNone/>
            </a:pPr>
            <a:r>
              <a:rPr lang="en-US" altLang="en-US" dirty="0">
                <a:solidFill>
                  <a:schemeClr val="bg1">
                    <a:lumMod val="75000"/>
                  </a:schemeClr>
                </a:solidFill>
              </a:rPr>
              <a:t>B. Transistor</a:t>
            </a:r>
          </a:p>
          <a:p>
            <a:pPr>
              <a:buFontTx/>
              <a:buNone/>
            </a:pPr>
            <a:r>
              <a:rPr lang="en-US" altLang="en-US" dirty="0">
                <a:solidFill>
                  <a:schemeClr val="bg1">
                    <a:lumMod val="75000"/>
                  </a:schemeClr>
                </a:solidFill>
              </a:rPr>
              <a:t>C. Battery</a:t>
            </a:r>
          </a:p>
          <a:p>
            <a:pPr>
              <a:buFontTx/>
              <a:buNone/>
            </a:pPr>
            <a:r>
              <a:rPr lang="en-US" altLang="en-US" dirty="0">
                <a:solidFill>
                  <a:schemeClr val="bg1">
                    <a:lumMod val="75000"/>
                  </a:schemeClr>
                </a:solidFill>
              </a:rPr>
              <a:t>D. Connector</a:t>
            </a:r>
          </a:p>
        </p:txBody>
      </p:sp>
      <p:pic>
        <p:nvPicPr>
          <p:cNvPr id="34202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38638" y="1905000"/>
            <a:ext cx="4479925"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2021" name="TextBox 4"/>
          <p:cNvSpPr txBox="1">
            <a:spLocks noChangeArrowheads="1"/>
          </p:cNvSpPr>
          <p:nvPr/>
        </p:nvSpPr>
        <p:spPr bwMode="auto">
          <a:xfrm>
            <a:off x="6019800" y="51816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T1</a:t>
            </a:r>
          </a:p>
        </p:txBody>
      </p:sp>
    </p:spTree>
    <p:extLst>
      <p:ext uri="{BB962C8B-B14F-4D97-AF65-F5344CB8AC3E}">
        <p14:creationId xmlns:p14="http://schemas.microsoft.com/office/powerpoint/2010/main" val="17700872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Title 1"/>
          <p:cNvSpPr>
            <a:spLocks noGrp="1"/>
          </p:cNvSpPr>
          <p:nvPr>
            <p:ph type="title"/>
          </p:nvPr>
        </p:nvSpPr>
        <p:spPr/>
        <p:txBody>
          <a:bodyPr/>
          <a:lstStyle/>
          <a:p>
            <a:r>
              <a:rPr lang="en-US" altLang="en-US"/>
              <a:t>T6C03</a:t>
            </a:r>
          </a:p>
        </p:txBody>
      </p:sp>
      <p:sp>
        <p:nvSpPr>
          <p:cNvPr id="3" name="Content Placeholder 2"/>
          <p:cNvSpPr>
            <a:spLocks noGrp="1"/>
          </p:cNvSpPr>
          <p:nvPr>
            <p:ph idx="1"/>
          </p:nvPr>
        </p:nvSpPr>
        <p:spPr/>
        <p:txBody>
          <a:bodyPr/>
          <a:lstStyle/>
          <a:p>
            <a:pPr>
              <a:buFontTx/>
              <a:buNone/>
            </a:pPr>
            <a:r>
              <a:rPr lang="en-US" altLang="en-US" dirty="0"/>
              <a:t>What is component 2 in figure T-1?</a:t>
            </a:r>
          </a:p>
          <a:p>
            <a:pPr>
              <a:buFontTx/>
              <a:buNone/>
            </a:pPr>
            <a:r>
              <a:rPr lang="en-US" altLang="en-US" dirty="0"/>
              <a:t>A. Resistor</a:t>
            </a:r>
          </a:p>
          <a:p>
            <a:pPr>
              <a:buFontTx/>
              <a:buNone/>
            </a:pPr>
            <a:r>
              <a:rPr lang="en-US" altLang="en-US" dirty="0"/>
              <a:t>B. Transistor</a:t>
            </a:r>
          </a:p>
          <a:p>
            <a:pPr>
              <a:buFontTx/>
              <a:buNone/>
            </a:pPr>
            <a:r>
              <a:rPr lang="en-US" altLang="en-US" dirty="0"/>
              <a:t>C. Indicator lamp</a:t>
            </a:r>
          </a:p>
          <a:p>
            <a:pPr>
              <a:buFontTx/>
              <a:buNone/>
            </a:pPr>
            <a:r>
              <a:rPr lang="en-US" altLang="en-US" dirty="0"/>
              <a:t>D. Connector</a:t>
            </a:r>
          </a:p>
        </p:txBody>
      </p:sp>
      <p:pic>
        <p:nvPicPr>
          <p:cNvPr id="34304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1857375"/>
            <a:ext cx="4419600" cy="315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3045" name="TextBox 4"/>
          <p:cNvSpPr txBox="1">
            <a:spLocks noChangeArrowheads="1"/>
          </p:cNvSpPr>
          <p:nvPr/>
        </p:nvSpPr>
        <p:spPr bwMode="auto">
          <a:xfrm>
            <a:off x="6248400" y="5105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T1</a:t>
            </a:r>
          </a:p>
        </p:txBody>
      </p:sp>
    </p:spTree>
    <p:extLst>
      <p:ext uri="{BB962C8B-B14F-4D97-AF65-F5344CB8AC3E}">
        <p14:creationId xmlns:p14="http://schemas.microsoft.com/office/powerpoint/2010/main" val="196848835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Title 1"/>
          <p:cNvSpPr>
            <a:spLocks noGrp="1"/>
          </p:cNvSpPr>
          <p:nvPr>
            <p:ph type="title"/>
          </p:nvPr>
        </p:nvSpPr>
        <p:spPr/>
        <p:txBody>
          <a:bodyPr/>
          <a:lstStyle/>
          <a:p>
            <a:r>
              <a:rPr lang="en-US" altLang="en-US"/>
              <a:t>T6C03</a:t>
            </a:r>
          </a:p>
        </p:txBody>
      </p:sp>
      <p:sp>
        <p:nvSpPr>
          <p:cNvPr id="3" name="Content Placeholder 2"/>
          <p:cNvSpPr>
            <a:spLocks noGrp="1"/>
          </p:cNvSpPr>
          <p:nvPr>
            <p:ph idx="1"/>
          </p:nvPr>
        </p:nvSpPr>
        <p:spPr/>
        <p:txBody>
          <a:bodyPr/>
          <a:lstStyle/>
          <a:p>
            <a:pPr>
              <a:buFontTx/>
              <a:buNone/>
            </a:pPr>
            <a:r>
              <a:rPr lang="en-US" altLang="en-US" dirty="0"/>
              <a:t>What is component 2 in figure T-1?</a:t>
            </a:r>
          </a:p>
          <a:p>
            <a:pPr>
              <a:buFontTx/>
              <a:buNone/>
            </a:pPr>
            <a:r>
              <a:rPr lang="en-US" altLang="en-US" dirty="0">
                <a:solidFill>
                  <a:schemeClr val="bg1">
                    <a:lumMod val="75000"/>
                  </a:schemeClr>
                </a:solidFill>
              </a:rPr>
              <a:t>A. Resistor</a:t>
            </a:r>
          </a:p>
          <a:p>
            <a:pPr>
              <a:buFontTx/>
              <a:buNone/>
            </a:pPr>
            <a:r>
              <a:rPr lang="en-US" altLang="en-US" dirty="0"/>
              <a:t>B. Transistor</a:t>
            </a:r>
          </a:p>
          <a:p>
            <a:pPr>
              <a:buFontTx/>
              <a:buNone/>
            </a:pPr>
            <a:r>
              <a:rPr lang="en-US" altLang="en-US" dirty="0">
                <a:solidFill>
                  <a:schemeClr val="bg1">
                    <a:lumMod val="75000"/>
                  </a:schemeClr>
                </a:solidFill>
              </a:rPr>
              <a:t>C. Indicator lamp</a:t>
            </a:r>
          </a:p>
          <a:p>
            <a:pPr>
              <a:buFontTx/>
              <a:buNone/>
            </a:pPr>
            <a:r>
              <a:rPr lang="en-US" altLang="en-US" dirty="0">
                <a:solidFill>
                  <a:schemeClr val="bg1">
                    <a:lumMod val="75000"/>
                  </a:schemeClr>
                </a:solidFill>
              </a:rPr>
              <a:t>D. Connector</a:t>
            </a:r>
          </a:p>
        </p:txBody>
      </p:sp>
      <p:pic>
        <p:nvPicPr>
          <p:cNvPr id="34304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1857375"/>
            <a:ext cx="4419600" cy="315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3045" name="TextBox 4"/>
          <p:cNvSpPr txBox="1">
            <a:spLocks noChangeArrowheads="1"/>
          </p:cNvSpPr>
          <p:nvPr/>
        </p:nvSpPr>
        <p:spPr bwMode="auto">
          <a:xfrm>
            <a:off x="6248400" y="51054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T1</a:t>
            </a:r>
          </a:p>
        </p:txBody>
      </p:sp>
    </p:spTree>
    <p:extLst>
      <p:ext uri="{BB962C8B-B14F-4D97-AF65-F5344CB8AC3E}">
        <p14:creationId xmlns:p14="http://schemas.microsoft.com/office/powerpoint/2010/main" val="29524464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Title 1"/>
          <p:cNvSpPr>
            <a:spLocks noGrp="1"/>
          </p:cNvSpPr>
          <p:nvPr>
            <p:ph type="title"/>
          </p:nvPr>
        </p:nvSpPr>
        <p:spPr/>
        <p:txBody>
          <a:bodyPr/>
          <a:lstStyle/>
          <a:p>
            <a:r>
              <a:rPr lang="en-US" altLang="en-US"/>
              <a:t>T6C04</a:t>
            </a:r>
          </a:p>
        </p:txBody>
      </p:sp>
      <p:sp>
        <p:nvSpPr>
          <p:cNvPr id="3" name="Content Placeholder 2"/>
          <p:cNvSpPr>
            <a:spLocks noGrp="1"/>
          </p:cNvSpPr>
          <p:nvPr>
            <p:ph idx="1"/>
          </p:nvPr>
        </p:nvSpPr>
        <p:spPr/>
        <p:txBody>
          <a:bodyPr/>
          <a:lstStyle/>
          <a:p>
            <a:pPr>
              <a:buFontTx/>
              <a:buNone/>
            </a:pPr>
            <a:r>
              <a:rPr lang="en-US" altLang="en-US" dirty="0"/>
              <a:t>What is component 3 in figure T-1?</a:t>
            </a:r>
          </a:p>
          <a:p>
            <a:pPr>
              <a:buFontTx/>
              <a:buNone/>
            </a:pPr>
            <a:r>
              <a:rPr lang="en-US" altLang="en-US" dirty="0"/>
              <a:t>A. Resistor</a:t>
            </a:r>
          </a:p>
          <a:p>
            <a:pPr>
              <a:buFontTx/>
              <a:buNone/>
            </a:pPr>
            <a:r>
              <a:rPr lang="en-US" altLang="en-US" dirty="0"/>
              <a:t>B. Transistor</a:t>
            </a:r>
          </a:p>
          <a:p>
            <a:pPr>
              <a:buFontTx/>
              <a:buNone/>
            </a:pPr>
            <a:r>
              <a:rPr lang="en-US" altLang="en-US" dirty="0"/>
              <a:t>C. Lamp</a:t>
            </a:r>
          </a:p>
          <a:p>
            <a:pPr>
              <a:buFontTx/>
              <a:buNone/>
            </a:pPr>
            <a:r>
              <a:rPr lang="en-US" altLang="en-US" dirty="0"/>
              <a:t>D. Ground symbol</a:t>
            </a:r>
          </a:p>
        </p:txBody>
      </p:sp>
      <p:sp>
        <p:nvSpPr>
          <p:cNvPr id="344068" name="TextBox 3"/>
          <p:cNvSpPr txBox="1">
            <a:spLocks noChangeArrowheads="1"/>
          </p:cNvSpPr>
          <p:nvPr/>
        </p:nvSpPr>
        <p:spPr bwMode="auto">
          <a:xfrm>
            <a:off x="6019800" y="51816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T1</a:t>
            </a:r>
          </a:p>
        </p:txBody>
      </p:sp>
      <p:pic>
        <p:nvPicPr>
          <p:cNvPr id="34406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2416175"/>
            <a:ext cx="3636963" cy="259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278782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Title 1"/>
          <p:cNvSpPr>
            <a:spLocks noGrp="1"/>
          </p:cNvSpPr>
          <p:nvPr>
            <p:ph type="title"/>
          </p:nvPr>
        </p:nvSpPr>
        <p:spPr/>
        <p:txBody>
          <a:bodyPr/>
          <a:lstStyle/>
          <a:p>
            <a:r>
              <a:rPr lang="en-US" altLang="en-US"/>
              <a:t>T6C04</a:t>
            </a:r>
          </a:p>
        </p:txBody>
      </p:sp>
      <p:sp>
        <p:nvSpPr>
          <p:cNvPr id="3" name="Content Placeholder 2"/>
          <p:cNvSpPr>
            <a:spLocks noGrp="1"/>
          </p:cNvSpPr>
          <p:nvPr>
            <p:ph idx="1"/>
          </p:nvPr>
        </p:nvSpPr>
        <p:spPr/>
        <p:txBody>
          <a:bodyPr/>
          <a:lstStyle/>
          <a:p>
            <a:pPr>
              <a:buFontTx/>
              <a:buNone/>
            </a:pPr>
            <a:r>
              <a:rPr lang="en-US" altLang="en-US" dirty="0"/>
              <a:t>What is component 3 in figure T-1?</a:t>
            </a:r>
          </a:p>
          <a:p>
            <a:pPr>
              <a:buFontTx/>
              <a:buNone/>
            </a:pPr>
            <a:r>
              <a:rPr lang="en-US" altLang="en-US" dirty="0">
                <a:solidFill>
                  <a:schemeClr val="bg1">
                    <a:lumMod val="75000"/>
                  </a:schemeClr>
                </a:solidFill>
              </a:rPr>
              <a:t>A. Resistor</a:t>
            </a:r>
          </a:p>
          <a:p>
            <a:pPr>
              <a:buFontTx/>
              <a:buNone/>
            </a:pPr>
            <a:r>
              <a:rPr lang="en-US" altLang="en-US" dirty="0">
                <a:solidFill>
                  <a:schemeClr val="bg1">
                    <a:lumMod val="75000"/>
                  </a:schemeClr>
                </a:solidFill>
              </a:rPr>
              <a:t>B. Transistor</a:t>
            </a:r>
          </a:p>
          <a:p>
            <a:pPr>
              <a:buFontTx/>
              <a:buNone/>
            </a:pPr>
            <a:r>
              <a:rPr lang="en-US" altLang="en-US" dirty="0"/>
              <a:t>C. Lamp</a:t>
            </a:r>
          </a:p>
          <a:p>
            <a:pPr>
              <a:buFontTx/>
              <a:buNone/>
            </a:pPr>
            <a:r>
              <a:rPr lang="en-US" altLang="en-US" dirty="0">
                <a:solidFill>
                  <a:schemeClr val="bg1">
                    <a:lumMod val="75000"/>
                  </a:schemeClr>
                </a:solidFill>
              </a:rPr>
              <a:t>D. Ground symbol</a:t>
            </a:r>
          </a:p>
        </p:txBody>
      </p:sp>
      <p:sp>
        <p:nvSpPr>
          <p:cNvPr id="344068" name="TextBox 3"/>
          <p:cNvSpPr txBox="1">
            <a:spLocks noChangeArrowheads="1"/>
          </p:cNvSpPr>
          <p:nvPr/>
        </p:nvSpPr>
        <p:spPr bwMode="auto">
          <a:xfrm>
            <a:off x="6019800" y="51816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T1</a:t>
            </a:r>
          </a:p>
        </p:txBody>
      </p:sp>
      <p:pic>
        <p:nvPicPr>
          <p:cNvPr id="34406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2416175"/>
            <a:ext cx="3636963" cy="259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650895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Title 1"/>
          <p:cNvSpPr>
            <a:spLocks noGrp="1"/>
          </p:cNvSpPr>
          <p:nvPr>
            <p:ph type="title"/>
          </p:nvPr>
        </p:nvSpPr>
        <p:spPr/>
        <p:txBody>
          <a:bodyPr/>
          <a:lstStyle/>
          <a:p>
            <a:r>
              <a:rPr lang="en-US" altLang="en-US"/>
              <a:t>T6C05</a:t>
            </a:r>
          </a:p>
        </p:txBody>
      </p:sp>
      <p:sp>
        <p:nvSpPr>
          <p:cNvPr id="3" name="Content Placeholder 2"/>
          <p:cNvSpPr>
            <a:spLocks noGrp="1"/>
          </p:cNvSpPr>
          <p:nvPr>
            <p:ph idx="1"/>
          </p:nvPr>
        </p:nvSpPr>
        <p:spPr/>
        <p:txBody>
          <a:bodyPr/>
          <a:lstStyle/>
          <a:p>
            <a:pPr>
              <a:buFontTx/>
              <a:buNone/>
            </a:pPr>
            <a:r>
              <a:rPr lang="en-US" altLang="en-US" dirty="0"/>
              <a:t>What is component 4 in figure T-1?</a:t>
            </a:r>
          </a:p>
          <a:p>
            <a:pPr>
              <a:buFontTx/>
              <a:buNone/>
            </a:pPr>
            <a:r>
              <a:rPr lang="en-US" altLang="en-US" dirty="0"/>
              <a:t>A. Resistor</a:t>
            </a:r>
          </a:p>
          <a:p>
            <a:pPr>
              <a:buFontTx/>
              <a:buNone/>
            </a:pPr>
            <a:r>
              <a:rPr lang="en-US" altLang="en-US" dirty="0"/>
              <a:t>B. Transistor</a:t>
            </a:r>
          </a:p>
          <a:p>
            <a:pPr>
              <a:buFontTx/>
              <a:buNone/>
            </a:pPr>
            <a:r>
              <a:rPr lang="en-US" altLang="en-US" dirty="0"/>
              <a:t>C. Ground symbol</a:t>
            </a:r>
          </a:p>
          <a:p>
            <a:pPr>
              <a:buFontTx/>
              <a:buNone/>
            </a:pPr>
            <a:r>
              <a:rPr lang="en-US" altLang="en-US" dirty="0"/>
              <a:t>D. Battery</a:t>
            </a:r>
          </a:p>
        </p:txBody>
      </p:sp>
      <p:pic>
        <p:nvPicPr>
          <p:cNvPr id="34509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2416175"/>
            <a:ext cx="3636963" cy="259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5093" name="TextBox 4"/>
          <p:cNvSpPr txBox="1">
            <a:spLocks noChangeArrowheads="1"/>
          </p:cNvSpPr>
          <p:nvPr/>
        </p:nvSpPr>
        <p:spPr bwMode="auto">
          <a:xfrm>
            <a:off x="6019800" y="51816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T1</a:t>
            </a:r>
          </a:p>
        </p:txBody>
      </p:sp>
    </p:spTree>
    <p:extLst>
      <p:ext uri="{BB962C8B-B14F-4D97-AF65-F5344CB8AC3E}">
        <p14:creationId xmlns:p14="http://schemas.microsoft.com/office/powerpoint/2010/main" val="899210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Title 1"/>
          <p:cNvSpPr>
            <a:spLocks noGrp="1"/>
          </p:cNvSpPr>
          <p:nvPr>
            <p:ph type="title"/>
          </p:nvPr>
        </p:nvSpPr>
        <p:spPr/>
        <p:txBody>
          <a:bodyPr/>
          <a:lstStyle/>
          <a:p>
            <a:r>
              <a:rPr lang="en-US" altLang="en-US"/>
              <a:t>T6C05</a:t>
            </a:r>
          </a:p>
        </p:txBody>
      </p:sp>
      <p:sp>
        <p:nvSpPr>
          <p:cNvPr id="3" name="Content Placeholder 2"/>
          <p:cNvSpPr>
            <a:spLocks noGrp="1"/>
          </p:cNvSpPr>
          <p:nvPr>
            <p:ph idx="1"/>
          </p:nvPr>
        </p:nvSpPr>
        <p:spPr/>
        <p:txBody>
          <a:bodyPr/>
          <a:lstStyle/>
          <a:p>
            <a:pPr>
              <a:buFontTx/>
              <a:buNone/>
            </a:pPr>
            <a:r>
              <a:rPr lang="en-US" altLang="en-US" dirty="0"/>
              <a:t>What is component 4 in figure T-1?</a:t>
            </a:r>
          </a:p>
          <a:p>
            <a:pPr>
              <a:buFontTx/>
              <a:buNone/>
            </a:pPr>
            <a:r>
              <a:rPr lang="en-US" altLang="en-US" dirty="0">
                <a:solidFill>
                  <a:schemeClr val="bg1">
                    <a:lumMod val="75000"/>
                  </a:schemeClr>
                </a:solidFill>
              </a:rPr>
              <a:t>A. Resistor</a:t>
            </a:r>
          </a:p>
          <a:p>
            <a:pPr>
              <a:buFontTx/>
              <a:buNone/>
            </a:pPr>
            <a:r>
              <a:rPr lang="en-US" altLang="en-US" dirty="0">
                <a:solidFill>
                  <a:schemeClr val="bg1">
                    <a:lumMod val="75000"/>
                  </a:schemeClr>
                </a:solidFill>
              </a:rPr>
              <a:t>B. Transistor</a:t>
            </a:r>
          </a:p>
          <a:p>
            <a:pPr>
              <a:buFontTx/>
              <a:buNone/>
            </a:pPr>
            <a:r>
              <a:rPr lang="en-US" altLang="en-US" dirty="0">
                <a:solidFill>
                  <a:schemeClr val="bg1">
                    <a:lumMod val="75000"/>
                  </a:schemeClr>
                </a:solidFill>
              </a:rPr>
              <a:t>C. Ground symbol</a:t>
            </a:r>
          </a:p>
          <a:p>
            <a:pPr>
              <a:buFontTx/>
              <a:buNone/>
            </a:pPr>
            <a:r>
              <a:rPr lang="en-US" altLang="en-US" dirty="0"/>
              <a:t>D. Battery</a:t>
            </a:r>
          </a:p>
        </p:txBody>
      </p:sp>
      <p:pic>
        <p:nvPicPr>
          <p:cNvPr id="34509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2416175"/>
            <a:ext cx="3636963" cy="259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5093" name="TextBox 4"/>
          <p:cNvSpPr txBox="1">
            <a:spLocks noChangeArrowheads="1"/>
          </p:cNvSpPr>
          <p:nvPr/>
        </p:nvSpPr>
        <p:spPr bwMode="auto">
          <a:xfrm>
            <a:off x="6019800" y="51816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T1</a:t>
            </a:r>
          </a:p>
        </p:txBody>
      </p:sp>
    </p:spTree>
    <p:extLst>
      <p:ext uri="{BB962C8B-B14F-4D97-AF65-F5344CB8AC3E}">
        <p14:creationId xmlns:p14="http://schemas.microsoft.com/office/powerpoint/2010/main" val="90390823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Title 1"/>
          <p:cNvSpPr>
            <a:spLocks noGrp="1"/>
          </p:cNvSpPr>
          <p:nvPr>
            <p:ph type="title"/>
          </p:nvPr>
        </p:nvSpPr>
        <p:spPr/>
        <p:txBody>
          <a:bodyPr/>
          <a:lstStyle/>
          <a:p>
            <a:r>
              <a:rPr lang="en-US" altLang="en-US"/>
              <a:t>T6C06</a:t>
            </a:r>
          </a:p>
        </p:txBody>
      </p:sp>
      <p:sp>
        <p:nvSpPr>
          <p:cNvPr id="3" name="Content Placeholder 2"/>
          <p:cNvSpPr>
            <a:spLocks noGrp="1"/>
          </p:cNvSpPr>
          <p:nvPr>
            <p:ph idx="1"/>
          </p:nvPr>
        </p:nvSpPr>
        <p:spPr/>
        <p:txBody>
          <a:bodyPr/>
          <a:lstStyle/>
          <a:p>
            <a:pPr>
              <a:buFontTx/>
              <a:buNone/>
            </a:pPr>
            <a:r>
              <a:rPr lang="en-US" altLang="en-US" dirty="0"/>
              <a:t>What is component 6 in figure T-2?</a:t>
            </a:r>
          </a:p>
          <a:p>
            <a:pPr>
              <a:buFontTx/>
              <a:buNone/>
            </a:pPr>
            <a:r>
              <a:rPr lang="en-US" altLang="en-US" dirty="0"/>
              <a:t>A. Resistor</a:t>
            </a:r>
          </a:p>
          <a:p>
            <a:pPr>
              <a:buFontTx/>
              <a:buNone/>
            </a:pPr>
            <a:r>
              <a:rPr lang="en-US" altLang="en-US" dirty="0"/>
              <a:t>B. Capacitor</a:t>
            </a:r>
          </a:p>
          <a:p>
            <a:pPr>
              <a:buFontTx/>
              <a:buNone/>
            </a:pPr>
            <a:r>
              <a:rPr lang="en-US" altLang="en-US" dirty="0"/>
              <a:t>C. Regulator IC</a:t>
            </a:r>
          </a:p>
          <a:p>
            <a:pPr>
              <a:buFontTx/>
              <a:buNone/>
            </a:pPr>
            <a:r>
              <a:rPr lang="en-US" altLang="en-US" dirty="0"/>
              <a:t>D. Transistor</a:t>
            </a:r>
          </a:p>
        </p:txBody>
      </p:sp>
      <p:pic>
        <p:nvPicPr>
          <p:cNvPr id="34611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98913" y="2667000"/>
            <a:ext cx="4805362"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6117" name="TextBox 4"/>
          <p:cNvSpPr txBox="1">
            <a:spLocks noChangeArrowheads="1"/>
          </p:cNvSpPr>
          <p:nvPr/>
        </p:nvSpPr>
        <p:spPr bwMode="auto">
          <a:xfrm>
            <a:off x="6019800" y="4572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T2</a:t>
            </a:r>
          </a:p>
        </p:txBody>
      </p:sp>
    </p:spTree>
    <p:extLst>
      <p:ext uri="{BB962C8B-B14F-4D97-AF65-F5344CB8AC3E}">
        <p14:creationId xmlns:p14="http://schemas.microsoft.com/office/powerpoint/2010/main" val="261737637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Title 1"/>
          <p:cNvSpPr>
            <a:spLocks noGrp="1"/>
          </p:cNvSpPr>
          <p:nvPr>
            <p:ph type="title"/>
          </p:nvPr>
        </p:nvSpPr>
        <p:spPr/>
        <p:txBody>
          <a:bodyPr/>
          <a:lstStyle/>
          <a:p>
            <a:r>
              <a:rPr lang="en-US" altLang="en-US"/>
              <a:t>T6C06</a:t>
            </a:r>
          </a:p>
        </p:txBody>
      </p:sp>
      <p:sp>
        <p:nvSpPr>
          <p:cNvPr id="3" name="Content Placeholder 2"/>
          <p:cNvSpPr>
            <a:spLocks noGrp="1"/>
          </p:cNvSpPr>
          <p:nvPr>
            <p:ph idx="1"/>
          </p:nvPr>
        </p:nvSpPr>
        <p:spPr/>
        <p:txBody>
          <a:bodyPr/>
          <a:lstStyle/>
          <a:p>
            <a:pPr>
              <a:buFontTx/>
              <a:buNone/>
            </a:pPr>
            <a:r>
              <a:rPr lang="en-US" altLang="en-US" dirty="0"/>
              <a:t>What is component 6 in figure T-2?</a:t>
            </a:r>
          </a:p>
          <a:p>
            <a:pPr>
              <a:buFontTx/>
              <a:buNone/>
            </a:pPr>
            <a:r>
              <a:rPr lang="en-US" altLang="en-US" dirty="0">
                <a:solidFill>
                  <a:schemeClr val="bg1">
                    <a:lumMod val="75000"/>
                  </a:schemeClr>
                </a:solidFill>
              </a:rPr>
              <a:t>A. Resistor</a:t>
            </a:r>
          </a:p>
          <a:p>
            <a:pPr>
              <a:buFontTx/>
              <a:buNone/>
            </a:pPr>
            <a:r>
              <a:rPr lang="en-US" altLang="en-US" dirty="0"/>
              <a:t>B. Capacitor</a:t>
            </a:r>
          </a:p>
          <a:p>
            <a:pPr>
              <a:buFontTx/>
              <a:buNone/>
            </a:pPr>
            <a:r>
              <a:rPr lang="en-US" altLang="en-US" dirty="0">
                <a:solidFill>
                  <a:schemeClr val="bg1">
                    <a:lumMod val="75000"/>
                  </a:schemeClr>
                </a:solidFill>
              </a:rPr>
              <a:t>C. Regulator IC</a:t>
            </a:r>
          </a:p>
          <a:p>
            <a:pPr>
              <a:buFontTx/>
              <a:buNone/>
            </a:pPr>
            <a:r>
              <a:rPr lang="en-US" altLang="en-US" dirty="0">
                <a:solidFill>
                  <a:schemeClr val="bg1">
                    <a:lumMod val="75000"/>
                  </a:schemeClr>
                </a:solidFill>
              </a:rPr>
              <a:t>D. Transistor</a:t>
            </a:r>
          </a:p>
        </p:txBody>
      </p:sp>
      <p:pic>
        <p:nvPicPr>
          <p:cNvPr id="34611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98913" y="2667000"/>
            <a:ext cx="4805362"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6117" name="TextBox 4"/>
          <p:cNvSpPr txBox="1">
            <a:spLocks noChangeArrowheads="1"/>
          </p:cNvSpPr>
          <p:nvPr/>
        </p:nvSpPr>
        <p:spPr bwMode="auto">
          <a:xfrm>
            <a:off x="6019800" y="4572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T2</a:t>
            </a:r>
          </a:p>
        </p:txBody>
      </p:sp>
    </p:spTree>
    <p:extLst>
      <p:ext uri="{BB962C8B-B14F-4D97-AF65-F5344CB8AC3E}">
        <p14:creationId xmlns:p14="http://schemas.microsoft.com/office/powerpoint/2010/main" val="784095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Content Placeholder 2"/>
          <p:cNvSpPr>
            <a:spLocks noGrp="1"/>
          </p:cNvSpPr>
          <p:nvPr>
            <p:ph idx="1"/>
          </p:nvPr>
        </p:nvSpPr>
        <p:spPr/>
        <p:txBody>
          <a:bodyPr/>
          <a:lstStyle/>
          <a:p>
            <a:r>
              <a:rPr lang="en-US" altLang="en-US" b="1" dirty="0"/>
              <a:t>T6A - Fixed and variable resistors; Capacitors; Inductors; Fuses; Switches; Batteries</a:t>
            </a:r>
          </a:p>
          <a:p>
            <a:endParaRPr lang="en-US" altLang="en-US" b="1" dirty="0"/>
          </a:p>
          <a:p>
            <a:r>
              <a:rPr lang="en-US" altLang="en-US" b="1" dirty="0"/>
              <a:t>#19 of 35</a:t>
            </a:r>
            <a:endParaRPr lang="en-US" altLang="en-US" dirty="0"/>
          </a:p>
        </p:txBody>
      </p:sp>
    </p:spTree>
    <p:extLst>
      <p:ext uri="{BB962C8B-B14F-4D97-AF65-F5344CB8AC3E}">
        <p14:creationId xmlns:p14="http://schemas.microsoft.com/office/powerpoint/2010/main" val="394483082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Title 1"/>
          <p:cNvSpPr>
            <a:spLocks noGrp="1"/>
          </p:cNvSpPr>
          <p:nvPr>
            <p:ph type="title"/>
          </p:nvPr>
        </p:nvSpPr>
        <p:spPr/>
        <p:txBody>
          <a:bodyPr/>
          <a:lstStyle/>
          <a:p>
            <a:r>
              <a:rPr lang="en-US" altLang="en-US"/>
              <a:t>T6C07</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What is component 8 in figure T-2?</a:t>
            </a:r>
          </a:p>
          <a:p>
            <a:pPr>
              <a:buFontTx/>
              <a:buNone/>
            </a:pPr>
            <a:r>
              <a:rPr lang="en-US" altLang="en-US" dirty="0"/>
              <a:t>A. Resistor</a:t>
            </a:r>
          </a:p>
          <a:p>
            <a:pPr>
              <a:buFontTx/>
              <a:buNone/>
            </a:pPr>
            <a:r>
              <a:rPr lang="en-US" altLang="en-US" dirty="0"/>
              <a:t>B. Inductor</a:t>
            </a:r>
          </a:p>
          <a:p>
            <a:pPr>
              <a:buFontTx/>
              <a:buNone/>
            </a:pPr>
            <a:r>
              <a:rPr lang="en-US" altLang="en-US" dirty="0"/>
              <a:t>C. Regulator IC</a:t>
            </a:r>
          </a:p>
          <a:p>
            <a:pPr>
              <a:buFontTx/>
              <a:buNone/>
            </a:pPr>
            <a:r>
              <a:rPr lang="en-US" altLang="en-US" dirty="0"/>
              <a:t>D. Light emitting diode</a:t>
            </a:r>
          </a:p>
        </p:txBody>
      </p:sp>
      <p:pic>
        <p:nvPicPr>
          <p:cNvPr id="34714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8600" y="2286000"/>
            <a:ext cx="480536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7141" name="TextBox 4"/>
          <p:cNvSpPr txBox="1">
            <a:spLocks noChangeArrowheads="1"/>
          </p:cNvSpPr>
          <p:nvPr/>
        </p:nvSpPr>
        <p:spPr bwMode="auto">
          <a:xfrm>
            <a:off x="6172200" y="4267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T2</a:t>
            </a:r>
          </a:p>
        </p:txBody>
      </p:sp>
    </p:spTree>
    <p:extLst>
      <p:ext uri="{BB962C8B-B14F-4D97-AF65-F5344CB8AC3E}">
        <p14:creationId xmlns:p14="http://schemas.microsoft.com/office/powerpoint/2010/main" val="290706699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Title 1"/>
          <p:cNvSpPr>
            <a:spLocks noGrp="1"/>
          </p:cNvSpPr>
          <p:nvPr>
            <p:ph type="title"/>
          </p:nvPr>
        </p:nvSpPr>
        <p:spPr/>
        <p:txBody>
          <a:bodyPr/>
          <a:lstStyle/>
          <a:p>
            <a:r>
              <a:rPr lang="en-US" altLang="en-US"/>
              <a:t>T6C07</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What is component 8 in figure T-2?</a:t>
            </a:r>
          </a:p>
          <a:p>
            <a:pPr>
              <a:buFontTx/>
              <a:buNone/>
            </a:pPr>
            <a:r>
              <a:rPr lang="en-US" altLang="en-US" dirty="0">
                <a:solidFill>
                  <a:schemeClr val="bg1">
                    <a:lumMod val="75000"/>
                  </a:schemeClr>
                </a:solidFill>
              </a:rPr>
              <a:t>A. Resistor</a:t>
            </a:r>
          </a:p>
          <a:p>
            <a:pPr>
              <a:buFontTx/>
              <a:buNone/>
            </a:pPr>
            <a:r>
              <a:rPr lang="en-US" altLang="en-US" dirty="0">
                <a:solidFill>
                  <a:schemeClr val="bg1">
                    <a:lumMod val="75000"/>
                  </a:schemeClr>
                </a:solidFill>
              </a:rPr>
              <a:t>B. Inductor</a:t>
            </a:r>
          </a:p>
          <a:p>
            <a:pPr>
              <a:buFontTx/>
              <a:buNone/>
            </a:pPr>
            <a:r>
              <a:rPr lang="en-US" altLang="en-US" dirty="0">
                <a:solidFill>
                  <a:schemeClr val="bg1">
                    <a:lumMod val="75000"/>
                  </a:schemeClr>
                </a:solidFill>
              </a:rPr>
              <a:t>C. Regulator IC</a:t>
            </a:r>
          </a:p>
          <a:p>
            <a:pPr>
              <a:buFontTx/>
              <a:buNone/>
            </a:pPr>
            <a:r>
              <a:rPr lang="en-US" altLang="en-US" dirty="0"/>
              <a:t>D. Light emitting diode</a:t>
            </a:r>
          </a:p>
        </p:txBody>
      </p:sp>
      <p:pic>
        <p:nvPicPr>
          <p:cNvPr id="34714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8600" y="2286000"/>
            <a:ext cx="480536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7141" name="TextBox 4"/>
          <p:cNvSpPr txBox="1">
            <a:spLocks noChangeArrowheads="1"/>
          </p:cNvSpPr>
          <p:nvPr/>
        </p:nvSpPr>
        <p:spPr bwMode="auto">
          <a:xfrm>
            <a:off x="6172200" y="4267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T2</a:t>
            </a:r>
          </a:p>
        </p:txBody>
      </p:sp>
    </p:spTree>
    <p:extLst>
      <p:ext uri="{BB962C8B-B14F-4D97-AF65-F5344CB8AC3E}">
        <p14:creationId xmlns:p14="http://schemas.microsoft.com/office/powerpoint/2010/main" val="298735951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Title 1"/>
          <p:cNvSpPr>
            <a:spLocks noGrp="1"/>
          </p:cNvSpPr>
          <p:nvPr>
            <p:ph type="title"/>
          </p:nvPr>
        </p:nvSpPr>
        <p:spPr/>
        <p:txBody>
          <a:bodyPr/>
          <a:lstStyle/>
          <a:p>
            <a:r>
              <a:rPr lang="en-US" altLang="en-US"/>
              <a:t>T6C08</a:t>
            </a:r>
          </a:p>
        </p:txBody>
      </p:sp>
      <p:sp>
        <p:nvSpPr>
          <p:cNvPr id="3" name="Content Placeholder 2"/>
          <p:cNvSpPr>
            <a:spLocks noGrp="1"/>
          </p:cNvSpPr>
          <p:nvPr>
            <p:ph idx="1"/>
          </p:nvPr>
        </p:nvSpPr>
        <p:spPr/>
        <p:txBody>
          <a:bodyPr/>
          <a:lstStyle/>
          <a:p>
            <a:pPr>
              <a:buFontTx/>
              <a:buNone/>
            </a:pPr>
            <a:r>
              <a:rPr lang="en-US" altLang="en-US" dirty="0"/>
              <a:t>What is component 9 in figure T-2?</a:t>
            </a:r>
          </a:p>
          <a:p>
            <a:pPr>
              <a:buFontTx/>
              <a:buNone/>
            </a:pPr>
            <a:r>
              <a:rPr lang="en-US" altLang="en-US" dirty="0"/>
              <a:t>A. Variable capacitor</a:t>
            </a:r>
          </a:p>
          <a:p>
            <a:pPr>
              <a:buFontTx/>
              <a:buNone/>
            </a:pPr>
            <a:r>
              <a:rPr lang="en-US" altLang="en-US" dirty="0"/>
              <a:t>B. Variable inductor</a:t>
            </a:r>
          </a:p>
          <a:p>
            <a:pPr>
              <a:buFontTx/>
              <a:buNone/>
            </a:pPr>
            <a:r>
              <a:rPr lang="en-US" altLang="en-US" dirty="0"/>
              <a:t>C. Variable resistor</a:t>
            </a:r>
          </a:p>
          <a:p>
            <a:pPr>
              <a:buFontTx/>
              <a:buNone/>
            </a:pPr>
            <a:r>
              <a:rPr lang="en-US" altLang="en-US" dirty="0"/>
              <a:t>D. Variable transformer</a:t>
            </a:r>
          </a:p>
        </p:txBody>
      </p:sp>
      <p:pic>
        <p:nvPicPr>
          <p:cNvPr id="34816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91000" y="2209800"/>
            <a:ext cx="480536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65" name="TextBox 4"/>
          <p:cNvSpPr txBox="1">
            <a:spLocks noChangeArrowheads="1"/>
          </p:cNvSpPr>
          <p:nvPr/>
        </p:nvSpPr>
        <p:spPr bwMode="auto">
          <a:xfrm>
            <a:off x="6172200" y="41148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T2</a:t>
            </a:r>
          </a:p>
        </p:txBody>
      </p:sp>
    </p:spTree>
    <p:extLst>
      <p:ext uri="{BB962C8B-B14F-4D97-AF65-F5344CB8AC3E}">
        <p14:creationId xmlns:p14="http://schemas.microsoft.com/office/powerpoint/2010/main" val="413155124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Title 1"/>
          <p:cNvSpPr>
            <a:spLocks noGrp="1"/>
          </p:cNvSpPr>
          <p:nvPr>
            <p:ph type="title"/>
          </p:nvPr>
        </p:nvSpPr>
        <p:spPr/>
        <p:txBody>
          <a:bodyPr/>
          <a:lstStyle/>
          <a:p>
            <a:r>
              <a:rPr lang="en-US" altLang="en-US"/>
              <a:t>T6C08</a:t>
            </a:r>
          </a:p>
        </p:txBody>
      </p:sp>
      <p:sp>
        <p:nvSpPr>
          <p:cNvPr id="3" name="Content Placeholder 2"/>
          <p:cNvSpPr>
            <a:spLocks noGrp="1"/>
          </p:cNvSpPr>
          <p:nvPr>
            <p:ph idx="1"/>
          </p:nvPr>
        </p:nvSpPr>
        <p:spPr/>
        <p:txBody>
          <a:bodyPr/>
          <a:lstStyle/>
          <a:p>
            <a:pPr>
              <a:buFontTx/>
              <a:buNone/>
            </a:pPr>
            <a:r>
              <a:rPr lang="en-US" altLang="en-US" dirty="0"/>
              <a:t>What is component 9 in figure T-2?</a:t>
            </a:r>
          </a:p>
          <a:p>
            <a:pPr>
              <a:buFontTx/>
              <a:buNone/>
            </a:pPr>
            <a:r>
              <a:rPr lang="en-US" altLang="en-US" dirty="0">
                <a:solidFill>
                  <a:schemeClr val="bg1">
                    <a:lumMod val="75000"/>
                  </a:schemeClr>
                </a:solidFill>
              </a:rPr>
              <a:t>A. Variable capacitor</a:t>
            </a:r>
          </a:p>
          <a:p>
            <a:pPr>
              <a:buFontTx/>
              <a:buNone/>
            </a:pPr>
            <a:r>
              <a:rPr lang="en-US" altLang="en-US" dirty="0">
                <a:solidFill>
                  <a:schemeClr val="bg1">
                    <a:lumMod val="75000"/>
                  </a:schemeClr>
                </a:solidFill>
              </a:rPr>
              <a:t>B. Variable inductor</a:t>
            </a:r>
          </a:p>
          <a:p>
            <a:pPr>
              <a:buFontTx/>
              <a:buNone/>
            </a:pPr>
            <a:r>
              <a:rPr lang="en-US" altLang="en-US" dirty="0"/>
              <a:t>C. Variable resistor</a:t>
            </a:r>
          </a:p>
          <a:p>
            <a:pPr>
              <a:buFontTx/>
              <a:buNone/>
            </a:pPr>
            <a:r>
              <a:rPr lang="en-US" altLang="en-US" dirty="0">
                <a:solidFill>
                  <a:schemeClr val="bg1">
                    <a:lumMod val="75000"/>
                  </a:schemeClr>
                </a:solidFill>
              </a:rPr>
              <a:t>D. Variable transformer</a:t>
            </a:r>
          </a:p>
        </p:txBody>
      </p:sp>
      <p:pic>
        <p:nvPicPr>
          <p:cNvPr id="34816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91000" y="2209800"/>
            <a:ext cx="480536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65" name="TextBox 4"/>
          <p:cNvSpPr txBox="1">
            <a:spLocks noChangeArrowheads="1"/>
          </p:cNvSpPr>
          <p:nvPr/>
        </p:nvSpPr>
        <p:spPr bwMode="auto">
          <a:xfrm>
            <a:off x="6172200" y="41148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T2</a:t>
            </a:r>
          </a:p>
        </p:txBody>
      </p:sp>
    </p:spTree>
    <p:extLst>
      <p:ext uri="{BB962C8B-B14F-4D97-AF65-F5344CB8AC3E}">
        <p14:creationId xmlns:p14="http://schemas.microsoft.com/office/powerpoint/2010/main" val="272569891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Title 1"/>
          <p:cNvSpPr>
            <a:spLocks noGrp="1"/>
          </p:cNvSpPr>
          <p:nvPr>
            <p:ph type="title"/>
          </p:nvPr>
        </p:nvSpPr>
        <p:spPr/>
        <p:txBody>
          <a:bodyPr/>
          <a:lstStyle/>
          <a:p>
            <a:r>
              <a:rPr lang="en-US" altLang="en-US"/>
              <a:t>T6C09</a:t>
            </a:r>
          </a:p>
        </p:txBody>
      </p:sp>
      <p:sp>
        <p:nvSpPr>
          <p:cNvPr id="3" name="Content Placeholder 2"/>
          <p:cNvSpPr>
            <a:spLocks noGrp="1"/>
          </p:cNvSpPr>
          <p:nvPr>
            <p:ph idx="1"/>
          </p:nvPr>
        </p:nvSpPr>
        <p:spPr/>
        <p:txBody>
          <a:bodyPr/>
          <a:lstStyle/>
          <a:p>
            <a:pPr>
              <a:buFontTx/>
              <a:buNone/>
            </a:pPr>
            <a:r>
              <a:rPr lang="en-US" altLang="en-US" dirty="0"/>
              <a:t>What is component 4 in figure T-2?</a:t>
            </a:r>
          </a:p>
          <a:p>
            <a:pPr>
              <a:buFontTx/>
              <a:buNone/>
            </a:pPr>
            <a:r>
              <a:rPr lang="en-US" altLang="en-US" dirty="0"/>
              <a:t>A. Variable inductor</a:t>
            </a:r>
          </a:p>
          <a:p>
            <a:pPr>
              <a:buFontTx/>
              <a:buNone/>
            </a:pPr>
            <a:r>
              <a:rPr lang="en-US" altLang="en-US" dirty="0"/>
              <a:t>B. Double-pole switch</a:t>
            </a:r>
          </a:p>
          <a:p>
            <a:pPr>
              <a:buFontTx/>
              <a:buNone/>
            </a:pPr>
            <a:r>
              <a:rPr lang="en-US" altLang="en-US" dirty="0"/>
              <a:t>C. Potentiometer</a:t>
            </a:r>
          </a:p>
          <a:p>
            <a:pPr>
              <a:buFontTx/>
              <a:buNone/>
            </a:pPr>
            <a:r>
              <a:rPr lang="en-US" altLang="en-US" dirty="0"/>
              <a:t>D. Transformer</a:t>
            </a:r>
          </a:p>
        </p:txBody>
      </p:sp>
      <p:pic>
        <p:nvPicPr>
          <p:cNvPr id="34918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4800" y="3276600"/>
            <a:ext cx="480536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9189" name="TextBox 4"/>
          <p:cNvSpPr txBox="1">
            <a:spLocks noChangeArrowheads="1"/>
          </p:cNvSpPr>
          <p:nvPr/>
        </p:nvSpPr>
        <p:spPr bwMode="auto">
          <a:xfrm>
            <a:off x="6019800" y="51816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T2</a:t>
            </a:r>
          </a:p>
        </p:txBody>
      </p:sp>
    </p:spTree>
    <p:extLst>
      <p:ext uri="{BB962C8B-B14F-4D97-AF65-F5344CB8AC3E}">
        <p14:creationId xmlns:p14="http://schemas.microsoft.com/office/powerpoint/2010/main" val="359034656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Title 1"/>
          <p:cNvSpPr>
            <a:spLocks noGrp="1"/>
          </p:cNvSpPr>
          <p:nvPr>
            <p:ph type="title"/>
          </p:nvPr>
        </p:nvSpPr>
        <p:spPr/>
        <p:txBody>
          <a:bodyPr/>
          <a:lstStyle/>
          <a:p>
            <a:r>
              <a:rPr lang="en-US" altLang="en-US"/>
              <a:t>T6C09</a:t>
            </a:r>
          </a:p>
        </p:txBody>
      </p:sp>
      <p:sp>
        <p:nvSpPr>
          <p:cNvPr id="3" name="Content Placeholder 2"/>
          <p:cNvSpPr>
            <a:spLocks noGrp="1"/>
          </p:cNvSpPr>
          <p:nvPr>
            <p:ph idx="1"/>
          </p:nvPr>
        </p:nvSpPr>
        <p:spPr/>
        <p:txBody>
          <a:bodyPr/>
          <a:lstStyle/>
          <a:p>
            <a:pPr>
              <a:buFontTx/>
              <a:buNone/>
            </a:pPr>
            <a:r>
              <a:rPr lang="en-US" altLang="en-US" dirty="0"/>
              <a:t>What is component 4 in figure T-2?</a:t>
            </a:r>
          </a:p>
          <a:p>
            <a:pPr>
              <a:buFontTx/>
              <a:buNone/>
            </a:pPr>
            <a:r>
              <a:rPr lang="en-US" altLang="en-US" dirty="0">
                <a:solidFill>
                  <a:schemeClr val="bg1">
                    <a:lumMod val="75000"/>
                  </a:schemeClr>
                </a:solidFill>
              </a:rPr>
              <a:t>A. Variable inductor</a:t>
            </a:r>
          </a:p>
          <a:p>
            <a:pPr>
              <a:buFontTx/>
              <a:buNone/>
            </a:pPr>
            <a:r>
              <a:rPr lang="en-US" altLang="en-US" dirty="0">
                <a:solidFill>
                  <a:schemeClr val="bg1">
                    <a:lumMod val="75000"/>
                  </a:schemeClr>
                </a:solidFill>
              </a:rPr>
              <a:t>B. Double-pole switch</a:t>
            </a:r>
          </a:p>
          <a:p>
            <a:pPr>
              <a:buFontTx/>
              <a:buNone/>
            </a:pPr>
            <a:r>
              <a:rPr lang="en-US" altLang="en-US" dirty="0">
                <a:solidFill>
                  <a:schemeClr val="bg1">
                    <a:lumMod val="75000"/>
                  </a:schemeClr>
                </a:solidFill>
              </a:rPr>
              <a:t>C. Potentiometer</a:t>
            </a:r>
          </a:p>
          <a:p>
            <a:pPr>
              <a:buFontTx/>
              <a:buNone/>
            </a:pPr>
            <a:r>
              <a:rPr lang="en-US" altLang="en-US" dirty="0"/>
              <a:t>D. Transformer</a:t>
            </a:r>
          </a:p>
        </p:txBody>
      </p:sp>
      <p:pic>
        <p:nvPicPr>
          <p:cNvPr id="34918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4800" y="3276600"/>
            <a:ext cx="480536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9189" name="TextBox 4"/>
          <p:cNvSpPr txBox="1">
            <a:spLocks noChangeArrowheads="1"/>
          </p:cNvSpPr>
          <p:nvPr/>
        </p:nvSpPr>
        <p:spPr bwMode="auto">
          <a:xfrm>
            <a:off x="6019800" y="51816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T2</a:t>
            </a:r>
          </a:p>
        </p:txBody>
      </p:sp>
    </p:spTree>
    <p:extLst>
      <p:ext uri="{BB962C8B-B14F-4D97-AF65-F5344CB8AC3E}">
        <p14:creationId xmlns:p14="http://schemas.microsoft.com/office/powerpoint/2010/main" val="113072368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Title 1"/>
          <p:cNvSpPr>
            <a:spLocks noGrp="1"/>
          </p:cNvSpPr>
          <p:nvPr>
            <p:ph type="title"/>
          </p:nvPr>
        </p:nvSpPr>
        <p:spPr/>
        <p:txBody>
          <a:bodyPr/>
          <a:lstStyle/>
          <a:p>
            <a:r>
              <a:rPr lang="en-US" altLang="en-US"/>
              <a:t>T6C10</a:t>
            </a:r>
          </a:p>
        </p:txBody>
      </p:sp>
      <p:sp>
        <p:nvSpPr>
          <p:cNvPr id="3" name="Content Placeholder 2"/>
          <p:cNvSpPr>
            <a:spLocks noGrp="1"/>
          </p:cNvSpPr>
          <p:nvPr>
            <p:ph idx="1"/>
          </p:nvPr>
        </p:nvSpPr>
        <p:spPr/>
        <p:txBody>
          <a:bodyPr/>
          <a:lstStyle/>
          <a:p>
            <a:pPr>
              <a:buFontTx/>
              <a:buNone/>
            </a:pPr>
            <a:r>
              <a:rPr lang="en-US" altLang="en-US" dirty="0"/>
              <a:t>What is component 3 in figure T-3?</a:t>
            </a:r>
          </a:p>
          <a:p>
            <a:pPr>
              <a:buFontTx/>
              <a:buNone/>
            </a:pPr>
            <a:r>
              <a:rPr lang="en-US" altLang="en-US" dirty="0"/>
              <a:t>A. Connector</a:t>
            </a:r>
          </a:p>
          <a:p>
            <a:pPr>
              <a:buFontTx/>
              <a:buNone/>
            </a:pPr>
            <a:r>
              <a:rPr lang="en-US" altLang="en-US" dirty="0"/>
              <a:t>B. Meter</a:t>
            </a:r>
          </a:p>
          <a:p>
            <a:pPr>
              <a:buFontTx/>
              <a:buNone/>
            </a:pPr>
            <a:r>
              <a:rPr lang="en-US" altLang="en-US" dirty="0"/>
              <a:t>C. Variable capacitor</a:t>
            </a:r>
          </a:p>
          <a:p>
            <a:pPr>
              <a:buFontTx/>
              <a:buNone/>
            </a:pPr>
            <a:r>
              <a:rPr lang="en-US" altLang="en-US" dirty="0"/>
              <a:t>D. Variable inductor</a:t>
            </a:r>
          </a:p>
        </p:txBody>
      </p:sp>
      <p:pic>
        <p:nvPicPr>
          <p:cNvPr id="350212"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8800" y="2209800"/>
            <a:ext cx="3076575"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0213" name="TextBox 4"/>
          <p:cNvSpPr txBox="1">
            <a:spLocks noChangeArrowheads="1"/>
          </p:cNvSpPr>
          <p:nvPr/>
        </p:nvSpPr>
        <p:spPr bwMode="auto">
          <a:xfrm>
            <a:off x="6477000" y="5410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dirty="0">
                <a:solidFill>
                  <a:srgbClr val="000000"/>
                </a:solidFill>
                <a:cs typeface="Arial" charset="0"/>
              </a:rPr>
              <a:t>Figure T3</a:t>
            </a:r>
          </a:p>
        </p:txBody>
      </p:sp>
    </p:spTree>
    <p:extLst>
      <p:ext uri="{BB962C8B-B14F-4D97-AF65-F5344CB8AC3E}">
        <p14:creationId xmlns:p14="http://schemas.microsoft.com/office/powerpoint/2010/main" val="164893482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Title 1"/>
          <p:cNvSpPr>
            <a:spLocks noGrp="1"/>
          </p:cNvSpPr>
          <p:nvPr>
            <p:ph type="title"/>
          </p:nvPr>
        </p:nvSpPr>
        <p:spPr/>
        <p:txBody>
          <a:bodyPr/>
          <a:lstStyle/>
          <a:p>
            <a:r>
              <a:rPr lang="en-US" altLang="en-US"/>
              <a:t>T6C10</a:t>
            </a:r>
          </a:p>
        </p:txBody>
      </p:sp>
      <p:sp>
        <p:nvSpPr>
          <p:cNvPr id="3" name="Content Placeholder 2"/>
          <p:cNvSpPr>
            <a:spLocks noGrp="1"/>
          </p:cNvSpPr>
          <p:nvPr>
            <p:ph idx="1"/>
          </p:nvPr>
        </p:nvSpPr>
        <p:spPr/>
        <p:txBody>
          <a:bodyPr/>
          <a:lstStyle/>
          <a:p>
            <a:pPr>
              <a:buFontTx/>
              <a:buNone/>
            </a:pPr>
            <a:r>
              <a:rPr lang="en-US" altLang="en-US" dirty="0"/>
              <a:t>What is component 3 in figure T-3?</a:t>
            </a:r>
          </a:p>
          <a:p>
            <a:pPr>
              <a:buFontTx/>
              <a:buNone/>
            </a:pPr>
            <a:r>
              <a:rPr lang="en-US" altLang="en-US" dirty="0">
                <a:solidFill>
                  <a:schemeClr val="bg1">
                    <a:lumMod val="75000"/>
                  </a:schemeClr>
                </a:solidFill>
              </a:rPr>
              <a:t>A. Connector</a:t>
            </a:r>
          </a:p>
          <a:p>
            <a:pPr>
              <a:buFontTx/>
              <a:buNone/>
            </a:pPr>
            <a:r>
              <a:rPr lang="en-US" altLang="en-US" dirty="0">
                <a:solidFill>
                  <a:schemeClr val="bg1">
                    <a:lumMod val="75000"/>
                  </a:schemeClr>
                </a:solidFill>
              </a:rPr>
              <a:t>B. Meter</a:t>
            </a:r>
          </a:p>
          <a:p>
            <a:pPr>
              <a:buFontTx/>
              <a:buNone/>
            </a:pPr>
            <a:r>
              <a:rPr lang="en-US" altLang="en-US" dirty="0">
                <a:solidFill>
                  <a:schemeClr val="bg1">
                    <a:lumMod val="75000"/>
                  </a:schemeClr>
                </a:solidFill>
              </a:rPr>
              <a:t>C. Variable capacitor</a:t>
            </a:r>
          </a:p>
          <a:p>
            <a:pPr>
              <a:buFontTx/>
              <a:buNone/>
            </a:pPr>
            <a:r>
              <a:rPr lang="en-US" altLang="en-US" dirty="0"/>
              <a:t>D. Variable inductor</a:t>
            </a:r>
          </a:p>
        </p:txBody>
      </p:sp>
      <p:pic>
        <p:nvPicPr>
          <p:cNvPr id="350212"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8800" y="2209800"/>
            <a:ext cx="3076575"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0213" name="TextBox 4"/>
          <p:cNvSpPr txBox="1">
            <a:spLocks noChangeArrowheads="1"/>
          </p:cNvSpPr>
          <p:nvPr/>
        </p:nvSpPr>
        <p:spPr bwMode="auto">
          <a:xfrm>
            <a:off x="6477000" y="5410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dirty="0">
                <a:solidFill>
                  <a:srgbClr val="000000"/>
                </a:solidFill>
                <a:cs typeface="Arial" charset="0"/>
              </a:rPr>
              <a:t>Figure T3</a:t>
            </a:r>
          </a:p>
        </p:txBody>
      </p:sp>
    </p:spTree>
    <p:extLst>
      <p:ext uri="{BB962C8B-B14F-4D97-AF65-F5344CB8AC3E}">
        <p14:creationId xmlns:p14="http://schemas.microsoft.com/office/powerpoint/2010/main" val="216947239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Title 1"/>
          <p:cNvSpPr>
            <a:spLocks noGrp="1"/>
          </p:cNvSpPr>
          <p:nvPr>
            <p:ph type="title"/>
          </p:nvPr>
        </p:nvSpPr>
        <p:spPr/>
        <p:txBody>
          <a:bodyPr/>
          <a:lstStyle/>
          <a:p>
            <a:r>
              <a:rPr lang="en-US" altLang="en-US"/>
              <a:t>T6C11</a:t>
            </a:r>
          </a:p>
        </p:txBody>
      </p:sp>
      <p:sp>
        <p:nvSpPr>
          <p:cNvPr id="3" name="Content Placeholder 2"/>
          <p:cNvSpPr>
            <a:spLocks noGrp="1"/>
          </p:cNvSpPr>
          <p:nvPr>
            <p:ph idx="1"/>
          </p:nvPr>
        </p:nvSpPr>
        <p:spPr/>
        <p:txBody>
          <a:bodyPr/>
          <a:lstStyle/>
          <a:p>
            <a:pPr>
              <a:buFontTx/>
              <a:buNone/>
            </a:pPr>
            <a:r>
              <a:rPr lang="en-US" altLang="en-US" dirty="0"/>
              <a:t>What is component 4 in figure T-3?</a:t>
            </a:r>
          </a:p>
          <a:p>
            <a:pPr>
              <a:buFontTx/>
              <a:buNone/>
            </a:pPr>
            <a:r>
              <a:rPr lang="en-US" altLang="en-US" dirty="0"/>
              <a:t>A. Antenna</a:t>
            </a:r>
          </a:p>
          <a:p>
            <a:pPr>
              <a:buFontTx/>
              <a:buNone/>
            </a:pPr>
            <a:r>
              <a:rPr lang="en-US" altLang="en-US" dirty="0"/>
              <a:t>B. Transmitter</a:t>
            </a:r>
          </a:p>
          <a:p>
            <a:pPr>
              <a:buFontTx/>
              <a:buNone/>
            </a:pPr>
            <a:r>
              <a:rPr lang="en-US" altLang="en-US" dirty="0"/>
              <a:t>C. Dummy load</a:t>
            </a:r>
          </a:p>
          <a:p>
            <a:pPr>
              <a:buFontTx/>
              <a:buNone/>
            </a:pPr>
            <a:r>
              <a:rPr lang="en-US" altLang="en-US" dirty="0"/>
              <a:t>D. Ground</a:t>
            </a:r>
          </a:p>
        </p:txBody>
      </p:sp>
      <p:pic>
        <p:nvPicPr>
          <p:cNvPr id="351236"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8800" y="2209800"/>
            <a:ext cx="3076575"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1237" name="TextBox 4"/>
          <p:cNvSpPr txBox="1">
            <a:spLocks noChangeArrowheads="1"/>
          </p:cNvSpPr>
          <p:nvPr/>
        </p:nvSpPr>
        <p:spPr bwMode="auto">
          <a:xfrm>
            <a:off x="6477000" y="5410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T3</a:t>
            </a:r>
          </a:p>
        </p:txBody>
      </p:sp>
    </p:spTree>
    <p:extLst>
      <p:ext uri="{BB962C8B-B14F-4D97-AF65-F5344CB8AC3E}">
        <p14:creationId xmlns:p14="http://schemas.microsoft.com/office/powerpoint/2010/main" val="182597883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Title 1"/>
          <p:cNvSpPr>
            <a:spLocks noGrp="1"/>
          </p:cNvSpPr>
          <p:nvPr>
            <p:ph type="title"/>
          </p:nvPr>
        </p:nvSpPr>
        <p:spPr/>
        <p:txBody>
          <a:bodyPr/>
          <a:lstStyle/>
          <a:p>
            <a:r>
              <a:rPr lang="en-US" altLang="en-US"/>
              <a:t>T6C11</a:t>
            </a:r>
          </a:p>
        </p:txBody>
      </p:sp>
      <p:sp>
        <p:nvSpPr>
          <p:cNvPr id="3" name="Content Placeholder 2"/>
          <p:cNvSpPr>
            <a:spLocks noGrp="1"/>
          </p:cNvSpPr>
          <p:nvPr>
            <p:ph idx="1"/>
          </p:nvPr>
        </p:nvSpPr>
        <p:spPr/>
        <p:txBody>
          <a:bodyPr/>
          <a:lstStyle/>
          <a:p>
            <a:pPr>
              <a:buFontTx/>
              <a:buNone/>
            </a:pPr>
            <a:r>
              <a:rPr lang="en-US" altLang="en-US" dirty="0"/>
              <a:t>What is component 4 in figure T-3?</a:t>
            </a:r>
          </a:p>
          <a:p>
            <a:pPr>
              <a:buFontTx/>
              <a:buNone/>
            </a:pPr>
            <a:r>
              <a:rPr lang="en-US" altLang="en-US" dirty="0"/>
              <a:t>A. Antenna</a:t>
            </a:r>
          </a:p>
          <a:p>
            <a:pPr>
              <a:buFontTx/>
              <a:buNone/>
            </a:pPr>
            <a:r>
              <a:rPr lang="en-US" altLang="en-US" dirty="0">
                <a:solidFill>
                  <a:schemeClr val="bg1">
                    <a:lumMod val="75000"/>
                  </a:schemeClr>
                </a:solidFill>
              </a:rPr>
              <a:t>B. Transmitter</a:t>
            </a:r>
          </a:p>
          <a:p>
            <a:pPr>
              <a:buFontTx/>
              <a:buNone/>
            </a:pPr>
            <a:r>
              <a:rPr lang="en-US" altLang="en-US" dirty="0">
                <a:solidFill>
                  <a:schemeClr val="bg1">
                    <a:lumMod val="75000"/>
                  </a:schemeClr>
                </a:solidFill>
              </a:rPr>
              <a:t>C. Dummy load</a:t>
            </a:r>
          </a:p>
          <a:p>
            <a:pPr>
              <a:buFontTx/>
              <a:buNone/>
            </a:pPr>
            <a:r>
              <a:rPr lang="en-US" altLang="en-US" dirty="0">
                <a:solidFill>
                  <a:schemeClr val="bg1">
                    <a:lumMod val="75000"/>
                  </a:schemeClr>
                </a:solidFill>
              </a:rPr>
              <a:t>D. Ground</a:t>
            </a:r>
          </a:p>
        </p:txBody>
      </p:sp>
      <p:pic>
        <p:nvPicPr>
          <p:cNvPr id="351236"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8800" y="2209800"/>
            <a:ext cx="3076575"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1237" name="TextBox 4"/>
          <p:cNvSpPr txBox="1">
            <a:spLocks noChangeArrowheads="1"/>
          </p:cNvSpPr>
          <p:nvPr/>
        </p:nvSpPr>
        <p:spPr bwMode="auto">
          <a:xfrm>
            <a:off x="6477000" y="54102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a:solidFill>
                  <a:srgbClr val="000000"/>
                </a:solidFill>
                <a:cs typeface="Arial" charset="0"/>
              </a:rPr>
              <a:t>Figure T3</a:t>
            </a:r>
          </a:p>
        </p:txBody>
      </p:sp>
    </p:spTree>
    <p:extLst>
      <p:ext uri="{BB962C8B-B14F-4D97-AF65-F5344CB8AC3E}">
        <p14:creationId xmlns:p14="http://schemas.microsoft.com/office/powerpoint/2010/main" val="3034202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Title 1"/>
          <p:cNvSpPr>
            <a:spLocks noGrp="1"/>
          </p:cNvSpPr>
          <p:nvPr>
            <p:ph type="title"/>
          </p:nvPr>
        </p:nvSpPr>
        <p:spPr/>
        <p:txBody>
          <a:bodyPr/>
          <a:lstStyle/>
          <a:p>
            <a:r>
              <a:rPr lang="en-US" altLang="en-US"/>
              <a:t>T6A01</a:t>
            </a:r>
          </a:p>
        </p:txBody>
      </p:sp>
      <p:sp>
        <p:nvSpPr>
          <p:cNvPr id="3" name="Content Placeholder 2"/>
          <p:cNvSpPr>
            <a:spLocks noGrp="1"/>
          </p:cNvSpPr>
          <p:nvPr>
            <p:ph idx="1"/>
          </p:nvPr>
        </p:nvSpPr>
        <p:spPr/>
        <p:txBody>
          <a:bodyPr/>
          <a:lstStyle/>
          <a:p>
            <a:pPr>
              <a:buFontTx/>
              <a:buNone/>
            </a:pPr>
            <a:r>
              <a:rPr lang="en-US" altLang="en-US" dirty="0"/>
              <a:t>What electrical component opposes the flow of current in a DC circuit?</a:t>
            </a:r>
          </a:p>
          <a:p>
            <a:pPr>
              <a:buFontTx/>
              <a:buNone/>
            </a:pPr>
            <a:r>
              <a:rPr lang="en-US" altLang="en-US" dirty="0"/>
              <a:t>A. Inductor</a:t>
            </a:r>
          </a:p>
          <a:p>
            <a:pPr>
              <a:buFontTx/>
              <a:buNone/>
            </a:pPr>
            <a:r>
              <a:rPr lang="en-US" altLang="en-US" dirty="0"/>
              <a:t>B. Resistor</a:t>
            </a:r>
          </a:p>
          <a:p>
            <a:pPr>
              <a:buFontTx/>
              <a:buNone/>
            </a:pPr>
            <a:r>
              <a:rPr lang="en-US" altLang="en-US" dirty="0"/>
              <a:t>C. Inverter</a:t>
            </a:r>
          </a:p>
          <a:p>
            <a:pPr>
              <a:buFontTx/>
              <a:buNone/>
            </a:pPr>
            <a:r>
              <a:rPr lang="en-US" altLang="en-US" dirty="0"/>
              <a:t>D. Transformer</a:t>
            </a:r>
          </a:p>
        </p:txBody>
      </p:sp>
    </p:spTree>
    <p:extLst>
      <p:ext uri="{BB962C8B-B14F-4D97-AF65-F5344CB8AC3E}">
        <p14:creationId xmlns:p14="http://schemas.microsoft.com/office/powerpoint/2010/main" val="335370595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Title 1"/>
          <p:cNvSpPr>
            <a:spLocks noGrp="1"/>
          </p:cNvSpPr>
          <p:nvPr>
            <p:ph type="title"/>
          </p:nvPr>
        </p:nvSpPr>
        <p:spPr/>
        <p:txBody>
          <a:bodyPr/>
          <a:lstStyle/>
          <a:p>
            <a:r>
              <a:rPr lang="en-US" altLang="en-US"/>
              <a:t>T6C12</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Which of the following is accurately represented in electrical schematics?</a:t>
            </a:r>
          </a:p>
          <a:p>
            <a:pPr>
              <a:buFontTx/>
              <a:buNone/>
            </a:pPr>
            <a:r>
              <a:rPr lang="en-US" altLang="en-US" dirty="0"/>
              <a:t>A. Wire lengths</a:t>
            </a:r>
          </a:p>
          <a:p>
            <a:pPr>
              <a:buFontTx/>
              <a:buNone/>
            </a:pPr>
            <a:r>
              <a:rPr lang="en-US" altLang="en-US" dirty="0"/>
              <a:t>B. Physical appearance of components</a:t>
            </a:r>
          </a:p>
          <a:p>
            <a:pPr>
              <a:buFontTx/>
              <a:buNone/>
            </a:pPr>
            <a:r>
              <a:rPr lang="en-US" altLang="en-US" dirty="0"/>
              <a:t>C. Component connections</a:t>
            </a:r>
          </a:p>
          <a:p>
            <a:pPr>
              <a:buFontTx/>
              <a:buNone/>
            </a:pPr>
            <a:r>
              <a:rPr lang="en-US" altLang="en-US" dirty="0"/>
              <a:t>D. All these choices are correct</a:t>
            </a:r>
          </a:p>
        </p:txBody>
      </p:sp>
    </p:spTree>
    <p:extLst>
      <p:ext uri="{BB962C8B-B14F-4D97-AF65-F5344CB8AC3E}">
        <p14:creationId xmlns:p14="http://schemas.microsoft.com/office/powerpoint/2010/main" val="420086164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Title 1"/>
          <p:cNvSpPr>
            <a:spLocks noGrp="1"/>
          </p:cNvSpPr>
          <p:nvPr>
            <p:ph type="title"/>
          </p:nvPr>
        </p:nvSpPr>
        <p:spPr/>
        <p:txBody>
          <a:bodyPr/>
          <a:lstStyle/>
          <a:p>
            <a:r>
              <a:rPr lang="en-US" altLang="en-US"/>
              <a:t>T6C12</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Which of the following is accurately represented in electrical schematics?</a:t>
            </a:r>
          </a:p>
          <a:p>
            <a:pPr>
              <a:buFontTx/>
              <a:buNone/>
            </a:pPr>
            <a:r>
              <a:rPr lang="en-US" altLang="en-US" dirty="0">
                <a:solidFill>
                  <a:schemeClr val="bg1">
                    <a:lumMod val="75000"/>
                  </a:schemeClr>
                </a:solidFill>
              </a:rPr>
              <a:t>A. Wire lengths</a:t>
            </a:r>
          </a:p>
          <a:p>
            <a:pPr>
              <a:buFontTx/>
              <a:buNone/>
            </a:pPr>
            <a:r>
              <a:rPr lang="en-US" altLang="en-US" dirty="0">
                <a:solidFill>
                  <a:schemeClr val="bg1">
                    <a:lumMod val="75000"/>
                  </a:schemeClr>
                </a:solidFill>
              </a:rPr>
              <a:t>B. Physical appearance of components</a:t>
            </a:r>
          </a:p>
          <a:p>
            <a:pPr>
              <a:buFontTx/>
              <a:buNone/>
            </a:pPr>
            <a:r>
              <a:rPr lang="en-US" altLang="en-US" dirty="0"/>
              <a:t>C. Component connections</a:t>
            </a:r>
          </a:p>
          <a:p>
            <a:pPr>
              <a:buFontTx/>
              <a:buNone/>
            </a:pPr>
            <a:r>
              <a:rPr lang="en-US" altLang="en-US" dirty="0">
                <a:solidFill>
                  <a:schemeClr val="bg1">
                    <a:lumMod val="65000"/>
                  </a:schemeClr>
                </a:solidFill>
              </a:rPr>
              <a:t>D. All these choices are correct</a:t>
            </a:r>
          </a:p>
        </p:txBody>
      </p:sp>
    </p:spTree>
    <p:extLst>
      <p:ext uri="{BB962C8B-B14F-4D97-AF65-F5344CB8AC3E}">
        <p14:creationId xmlns:p14="http://schemas.microsoft.com/office/powerpoint/2010/main" val="44257237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Content Placeholder 2"/>
          <p:cNvSpPr>
            <a:spLocks noGrp="1"/>
          </p:cNvSpPr>
          <p:nvPr>
            <p:ph idx="1"/>
          </p:nvPr>
        </p:nvSpPr>
        <p:spPr/>
        <p:txBody>
          <a:bodyPr/>
          <a:lstStyle/>
          <a:p>
            <a:r>
              <a:rPr lang="en-US" altLang="en-US" b="1" dirty="0"/>
              <a:t>T6D - Component functions: rectifiers, relays, voltage regulators, meters, indicators, integrated circuits, transformers; Resonant circuit; Shielding</a:t>
            </a:r>
          </a:p>
          <a:p>
            <a:endParaRPr lang="en-US" altLang="en-US" b="1" dirty="0"/>
          </a:p>
          <a:p>
            <a:r>
              <a:rPr lang="en-US" altLang="en-US" b="1" dirty="0"/>
              <a:t>#22 of 35</a:t>
            </a:r>
            <a:endParaRPr lang="en-US" altLang="en-US" dirty="0"/>
          </a:p>
        </p:txBody>
      </p:sp>
    </p:spTree>
    <p:extLst>
      <p:ext uri="{BB962C8B-B14F-4D97-AF65-F5344CB8AC3E}">
        <p14:creationId xmlns:p14="http://schemas.microsoft.com/office/powerpoint/2010/main" val="264390840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Title 1"/>
          <p:cNvSpPr>
            <a:spLocks noGrp="1"/>
          </p:cNvSpPr>
          <p:nvPr>
            <p:ph type="title"/>
          </p:nvPr>
        </p:nvSpPr>
        <p:spPr/>
        <p:txBody>
          <a:bodyPr/>
          <a:lstStyle/>
          <a:p>
            <a:r>
              <a:rPr lang="en-US" altLang="en-US"/>
              <a:t>T6D01</a:t>
            </a:r>
          </a:p>
        </p:txBody>
      </p:sp>
      <p:sp>
        <p:nvSpPr>
          <p:cNvPr id="3" name="Content Placeholder 2"/>
          <p:cNvSpPr>
            <a:spLocks noGrp="1"/>
          </p:cNvSpPr>
          <p:nvPr>
            <p:ph idx="1"/>
          </p:nvPr>
        </p:nvSpPr>
        <p:spPr/>
        <p:txBody>
          <a:bodyPr/>
          <a:lstStyle/>
          <a:p>
            <a:pPr>
              <a:buFontTx/>
              <a:buNone/>
            </a:pPr>
            <a:r>
              <a:rPr lang="en-US" altLang="en-US" dirty="0"/>
              <a:t>Which of the following devices or circuits changes an alternating current into a varying direct current signal?</a:t>
            </a:r>
          </a:p>
          <a:p>
            <a:pPr>
              <a:buFontTx/>
              <a:buNone/>
            </a:pPr>
            <a:r>
              <a:rPr lang="en-US" altLang="en-US" dirty="0"/>
              <a:t>A. Transformer</a:t>
            </a:r>
          </a:p>
          <a:p>
            <a:pPr>
              <a:buFontTx/>
              <a:buNone/>
            </a:pPr>
            <a:r>
              <a:rPr lang="en-US" altLang="en-US" dirty="0"/>
              <a:t>B. Rectifier</a:t>
            </a:r>
          </a:p>
          <a:p>
            <a:pPr>
              <a:buFontTx/>
              <a:buNone/>
            </a:pPr>
            <a:r>
              <a:rPr lang="en-US" altLang="en-US" dirty="0"/>
              <a:t>C. Amplifier</a:t>
            </a:r>
          </a:p>
          <a:p>
            <a:pPr>
              <a:buFontTx/>
              <a:buNone/>
            </a:pPr>
            <a:r>
              <a:rPr lang="en-US" altLang="en-US" dirty="0"/>
              <a:t>D. Reflector</a:t>
            </a:r>
          </a:p>
        </p:txBody>
      </p:sp>
    </p:spTree>
    <p:extLst>
      <p:ext uri="{BB962C8B-B14F-4D97-AF65-F5344CB8AC3E}">
        <p14:creationId xmlns:p14="http://schemas.microsoft.com/office/powerpoint/2010/main" val="263795137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Title 1"/>
          <p:cNvSpPr>
            <a:spLocks noGrp="1"/>
          </p:cNvSpPr>
          <p:nvPr>
            <p:ph type="title"/>
          </p:nvPr>
        </p:nvSpPr>
        <p:spPr/>
        <p:txBody>
          <a:bodyPr/>
          <a:lstStyle/>
          <a:p>
            <a:r>
              <a:rPr lang="en-US" altLang="en-US"/>
              <a:t>T6D01</a:t>
            </a:r>
          </a:p>
        </p:txBody>
      </p:sp>
      <p:sp>
        <p:nvSpPr>
          <p:cNvPr id="3" name="Content Placeholder 2"/>
          <p:cNvSpPr>
            <a:spLocks noGrp="1"/>
          </p:cNvSpPr>
          <p:nvPr>
            <p:ph idx="1"/>
          </p:nvPr>
        </p:nvSpPr>
        <p:spPr/>
        <p:txBody>
          <a:bodyPr/>
          <a:lstStyle/>
          <a:p>
            <a:pPr>
              <a:buFontTx/>
              <a:buNone/>
            </a:pPr>
            <a:r>
              <a:rPr lang="en-US" altLang="en-US" dirty="0"/>
              <a:t>Which of the following devices or circuits changes an alternating current into a varying direct current signal?</a:t>
            </a:r>
          </a:p>
          <a:p>
            <a:pPr>
              <a:buFontTx/>
              <a:buNone/>
            </a:pPr>
            <a:r>
              <a:rPr lang="en-US" altLang="en-US" dirty="0">
                <a:solidFill>
                  <a:schemeClr val="bg1">
                    <a:lumMod val="75000"/>
                  </a:schemeClr>
                </a:solidFill>
              </a:rPr>
              <a:t>A. Transformer</a:t>
            </a:r>
          </a:p>
          <a:p>
            <a:pPr>
              <a:buFontTx/>
              <a:buNone/>
            </a:pPr>
            <a:r>
              <a:rPr lang="en-US" altLang="en-US" dirty="0">
                <a:solidFill>
                  <a:schemeClr val="bg1">
                    <a:lumMod val="75000"/>
                  </a:schemeClr>
                </a:solidFill>
              </a:rPr>
              <a:t>B. Rectifier</a:t>
            </a:r>
          </a:p>
          <a:p>
            <a:pPr>
              <a:buFontTx/>
              <a:buNone/>
            </a:pPr>
            <a:r>
              <a:rPr lang="en-US" altLang="en-US" dirty="0">
                <a:solidFill>
                  <a:schemeClr val="bg1">
                    <a:lumMod val="75000"/>
                  </a:schemeClr>
                </a:solidFill>
              </a:rPr>
              <a:t>C. Amplifier</a:t>
            </a:r>
          </a:p>
          <a:p>
            <a:pPr>
              <a:buFontTx/>
              <a:buNone/>
            </a:pPr>
            <a:r>
              <a:rPr lang="en-US" altLang="en-US" dirty="0"/>
              <a:t>D. Reflector</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683000"/>
            <a:ext cx="914400"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5410200" y="3429000"/>
            <a:ext cx="3200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a:solidFill>
                  <a:srgbClr val="0070C0"/>
                </a:solidFill>
                <a:cs typeface="Arial" charset="0"/>
              </a:rPr>
              <a:t>A standard diode is also called a Rectifier.</a:t>
            </a:r>
          </a:p>
        </p:txBody>
      </p:sp>
    </p:spTree>
    <p:extLst>
      <p:ext uri="{BB962C8B-B14F-4D97-AF65-F5344CB8AC3E}">
        <p14:creationId xmlns:p14="http://schemas.microsoft.com/office/powerpoint/2010/main" val="193191368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Title 1"/>
          <p:cNvSpPr>
            <a:spLocks noGrp="1"/>
          </p:cNvSpPr>
          <p:nvPr>
            <p:ph type="title"/>
          </p:nvPr>
        </p:nvSpPr>
        <p:spPr/>
        <p:txBody>
          <a:bodyPr/>
          <a:lstStyle/>
          <a:p>
            <a:r>
              <a:rPr lang="en-US" altLang="en-US"/>
              <a:t>T6D02</a:t>
            </a:r>
          </a:p>
        </p:txBody>
      </p:sp>
      <p:sp>
        <p:nvSpPr>
          <p:cNvPr id="3" name="Content Placeholder 2"/>
          <p:cNvSpPr>
            <a:spLocks noGrp="1"/>
          </p:cNvSpPr>
          <p:nvPr>
            <p:ph idx="1"/>
          </p:nvPr>
        </p:nvSpPr>
        <p:spPr>
          <a:xfrm>
            <a:off x="457200" y="1219200"/>
            <a:ext cx="8458200" cy="5257800"/>
          </a:xfrm>
        </p:spPr>
        <p:txBody>
          <a:bodyPr/>
          <a:lstStyle/>
          <a:p>
            <a:pPr>
              <a:buFontTx/>
              <a:buNone/>
            </a:pPr>
            <a:r>
              <a:rPr lang="en-US" altLang="en-US" dirty="0"/>
              <a:t>Which of the following devices or circuits changes an alternating current into a varying direct current signal?</a:t>
            </a:r>
          </a:p>
          <a:p>
            <a:pPr>
              <a:buFontTx/>
              <a:buNone/>
            </a:pPr>
            <a:r>
              <a:rPr lang="en-US" altLang="en-US" dirty="0"/>
              <a:t>A. Transformer</a:t>
            </a:r>
          </a:p>
          <a:p>
            <a:pPr>
              <a:buFontTx/>
              <a:buNone/>
            </a:pPr>
            <a:r>
              <a:rPr lang="en-US" altLang="en-US" dirty="0"/>
              <a:t>B. Rectifier</a:t>
            </a:r>
          </a:p>
          <a:p>
            <a:pPr>
              <a:buFontTx/>
              <a:buNone/>
            </a:pPr>
            <a:r>
              <a:rPr lang="en-US" altLang="en-US" dirty="0"/>
              <a:t>C. Amplifier</a:t>
            </a:r>
          </a:p>
          <a:p>
            <a:pPr>
              <a:buFontTx/>
              <a:buNone/>
            </a:pPr>
            <a:r>
              <a:rPr lang="en-US" altLang="en-US" dirty="0"/>
              <a:t>D. Reflector</a:t>
            </a:r>
          </a:p>
        </p:txBody>
      </p:sp>
    </p:spTree>
    <p:extLst>
      <p:ext uri="{BB962C8B-B14F-4D97-AF65-F5344CB8AC3E}">
        <p14:creationId xmlns:p14="http://schemas.microsoft.com/office/powerpoint/2010/main" val="429078878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Title 1"/>
          <p:cNvSpPr>
            <a:spLocks noGrp="1"/>
          </p:cNvSpPr>
          <p:nvPr>
            <p:ph type="title"/>
          </p:nvPr>
        </p:nvSpPr>
        <p:spPr/>
        <p:txBody>
          <a:bodyPr/>
          <a:lstStyle/>
          <a:p>
            <a:r>
              <a:rPr lang="en-US" altLang="en-US"/>
              <a:t>T6D02</a:t>
            </a:r>
          </a:p>
        </p:txBody>
      </p:sp>
      <p:sp>
        <p:nvSpPr>
          <p:cNvPr id="3" name="Content Placeholder 2"/>
          <p:cNvSpPr>
            <a:spLocks noGrp="1"/>
          </p:cNvSpPr>
          <p:nvPr>
            <p:ph idx="1"/>
          </p:nvPr>
        </p:nvSpPr>
        <p:spPr>
          <a:xfrm>
            <a:off x="457200" y="1219200"/>
            <a:ext cx="8458200" cy="5257800"/>
          </a:xfrm>
        </p:spPr>
        <p:txBody>
          <a:bodyPr/>
          <a:lstStyle/>
          <a:p>
            <a:pPr>
              <a:buFontTx/>
              <a:buNone/>
            </a:pPr>
            <a:r>
              <a:rPr lang="en-US" altLang="en-US" dirty="0"/>
              <a:t>Which of the following devices or circuits changes an alternating current into a varying direct current signal?</a:t>
            </a:r>
          </a:p>
          <a:p>
            <a:pPr>
              <a:buFontTx/>
              <a:buNone/>
            </a:pPr>
            <a:r>
              <a:rPr lang="en-US" altLang="en-US" dirty="0"/>
              <a:t>A. Transformer</a:t>
            </a:r>
          </a:p>
          <a:p>
            <a:pPr>
              <a:buFontTx/>
              <a:buNone/>
            </a:pPr>
            <a:r>
              <a:rPr lang="en-US" altLang="en-US" dirty="0">
                <a:solidFill>
                  <a:srgbClr val="FF0000"/>
                </a:solidFill>
              </a:rPr>
              <a:t>B. Rectifier </a:t>
            </a:r>
            <a:r>
              <a:rPr lang="en-US" altLang="en-US" dirty="0">
                <a:solidFill>
                  <a:srgbClr val="0070C0"/>
                </a:solidFill>
              </a:rPr>
              <a:t>(is the true correct answer)</a:t>
            </a:r>
          </a:p>
          <a:p>
            <a:pPr>
              <a:buFontTx/>
              <a:buNone/>
            </a:pPr>
            <a:r>
              <a:rPr lang="en-US" altLang="en-US" dirty="0">
                <a:solidFill>
                  <a:schemeClr val="bg1">
                    <a:lumMod val="75000"/>
                  </a:schemeClr>
                </a:solidFill>
              </a:rPr>
              <a:t>C. Amplifier</a:t>
            </a:r>
          </a:p>
          <a:p>
            <a:pPr>
              <a:buFontTx/>
              <a:buNone/>
            </a:pPr>
            <a:r>
              <a:rPr lang="en-US" altLang="en-US" dirty="0">
                <a:solidFill>
                  <a:schemeClr val="bg1">
                    <a:lumMod val="75000"/>
                  </a:schemeClr>
                </a:solidFill>
              </a:rPr>
              <a:t>D. Reflector</a:t>
            </a:r>
          </a:p>
          <a:p>
            <a:pPr>
              <a:buFontTx/>
              <a:buNone/>
            </a:pPr>
            <a:r>
              <a:rPr lang="en-US" altLang="en-US" dirty="0">
                <a:solidFill>
                  <a:srgbClr val="0070C0"/>
                </a:solidFill>
              </a:rPr>
              <a:t>This is a wrong answer but if not updated by your test date you must answer Transformer to score a correct answer.</a:t>
            </a:r>
          </a:p>
        </p:txBody>
      </p:sp>
    </p:spTree>
    <p:extLst>
      <p:ext uri="{BB962C8B-B14F-4D97-AF65-F5344CB8AC3E}">
        <p14:creationId xmlns:p14="http://schemas.microsoft.com/office/powerpoint/2010/main" val="205388276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Title 1"/>
          <p:cNvSpPr>
            <a:spLocks noGrp="1"/>
          </p:cNvSpPr>
          <p:nvPr>
            <p:ph type="title"/>
          </p:nvPr>
        </p:nvSpPr>
        <p:spPr/>
        <p:txBody>
          <a:bodyPr/>
          <a:lstStyle/>
          <a:p>
            <a:r>
              <a:rPr lang="en-US" altLang="en-US"/>
              <a:t>T6D03</a:t>
            </a:r>
          </a:p>
        </p:txBody>
      </p:sp>
      <p:sp>
        <p:nvSpPr>
          <p:cNvPr id="3" name="Content Placeholder 2"/>
          <p:cNvSpPr>
            <a:spLocks noGrp="1"/>
          </p:cNvSpPr>
          <p:nvPr>
            <p:ph idx="1"/>
          </p:nvPr>
        </p:nvSpPr>
        <p:spPr>
          <a:xfrm>
            <a:off x="457200" y="1600200"/>
            <a:ext cx="8229600" cy="4983162"/>
          </a:xfrm>
        </p:spPr>
        <p:txBody>
          <a:bodyPr/>
          <a:lstStyle/>
          <a:p>
            <a:pPr>
              <a:buFontTx/>
              <a:buNone/>
            </a:pPr>
            <a:r>
              <a:rPr lang="en-US" altLang="en-US" dirty="0"/>
              <a:t>Which of the following is a reason to use shielded wire?</a:t>
            </a:r>
          </a:p>
          <a:p>
            <a:pPr>
              <a:buFontTx/>
              <a:buNone/>
            </a:pPr>
            <a:r>
              <a:rPr lang="en-US" altLang="en-US" dirty="0"/>
              <a:t>A. To decrease the resistance of DC power connections</a:t>
            </a:r>
          </a:p>
          <a:p>
            <a:pPr>
              <a:buFontTx/>
              <a:buNone/>
            </a:pPr>
            <a:r>
              <a:rPr lang="en-US" altLang="en-US" dirty="0"/>
              <a:t>B. To increase the current carrying capability of the wire</a:t>
            </a:r>
          </a:p>
          <a:p>
            <a:pPr>
              <a:buFontTx/>
              <a:buNone/>
            </a:pPr>
            <a:r>
              <a:rPr lang="en-US" altLang="en-US" dirty="0"/>
              <a:t>C. To prevent coupling of unwanted signals to or from the wire</a:t>
            </a:r>
          </a:p>
          <a:p>
            <a:pPr>
              <a:buFontTx/>
              <a:buNone/>
            </a:pPr>
            <a:r>
              <a:rPr lang="en-US" altLang="en-US" dirty="0"/>
              <a:t>D. To couple the wire to other signals</a:t>
            </a:r>
          </a:p>
        </p:txBody>
      </p:sp>
    </p:spTree>
    <p:extLst>
      <p:ext uri="{BB962C8B-B14F-4D97-AF65-F5344CB8AC3E}">
        <p14:creationId xmlns:p14="http://schemas.microsoft.com/office/powerpoint/2010/main" val="385907317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Title 1"/>
          <p:cNvSpPr>
            <a:spLocks noGrp="1"/>
          </p:cNvSpPr>
          <p:nvPr>
            <p:ph type="title"/>
          </p:nvPr>
        </p:nvSpPr>
        <p:spPr/>
        <p:txBody>
          <a:bodyPr/>
          <a:lstStyle/>
          <a:p>
            <a:r>
              <a:rPr lang="en-US" altLang="en-US"/>
              <a:t>T6D03</a:t>
            </a:r>
          </a:p>
        </p:txBody>
      </p:sp>
      <p:sp>
        <p:nvSpPr>
          <p:cNvPr id="3" name="Content Placeholder 2"/>
          <p:cNvSpPr>
            <a:spLocks noGrp="1"/>
          </p:cNvSpPr>
          <p:nvPr>
            <p:ph idx="1"/>
          </p:nvPr>
        </p:nvSpPr>
        <p:spPr>
          <a:xfrm>
            <a:off x="457200" y="1600200"/>
            <a:ext cx="8229600" cy="4983162"/>
          </a:xfrm>
        </p:spPr>
        <p:txBody>
          <a:bodyPr/>
          <a:lstStyle/>
          <a:p>
            <a:pPr>
              <a:buFontTx/>
              <a:buNone/>
            </a:pPr>
            <a:r>
              <a:rPr lang="en-US" altLang="en-US" dirty="0"/>
              <a:t>Which of the following is a reason to use shielded wire?</a:t>
            </a:r>
          </a:p>
          <a:p>
            <a:pPr>
              <a:buFontTx/>
              <a:buNone/>
            </a:pPr>
            <a:r>
              <a:rPr lang="en-US" altLang="en-US" dirty="0">
                <a:solidFill>
                  <a:schemeClr val="bg1">
                    <a:lumMod val="75000"/>
                  </a:schemeClr>
                </a:solidFill>
              </a:rPr>
              <a:t>A. To decrease the resistance of DC power connections</a:t>
            </a:r>
          </a:p>
          <a:p>
            <a:pPr>
              <a:buFontTx/>
              <a:buNone/>
            </a:pPr>
            <a:r>
              <a:rPr lang="en-US" altLang="en-US" dirty="0">
                <a:solidFill>
                  <a:schemeClr val="bg1">
                    <a:lumMod val="75000"/>
                  </a:schemeClr>
                </a:solidFill>
              </a:rPr>
              <a:t>B. To increase the current carrying capability of the wire</a:t>
            </a:r>
          </a:p>
          <a:p>
            <a:pPr>
              <a:buFontTx/>
              <a:buNone/>
            </a:pPr>
            <a:r>
              <a:rPr lang="en-US" altLang="en-US" dirty="0"/>
              <a:t>C. To prevent coupling of unwanted signals to or from the wire</a:t>
            </a:r>
          </a:p>
          <a:p>
            <a:pPr>
              <a:buFontTx/>
              <a:buNone/>
            </a:pPr>
            <a:r>
              <a:rPr lang="en-US" altLang="en-US" dirty="0">
                <a:solidFill>
                  <a:schemeClr val="bg1">
                    <a:lumMod val="75000"/>
                  </a:schemeClr>
                </a:solidFill>
              </a:rPr>
              <a:t>D. To couple the wire to other signals</a:t>
            </a:r>
          </a:p>
        </p:txBody>
      </p:sp>
    </p:spTree>
    <p:extLst>
      <p:ext uri="{BB962C8B-B14F-4D97-AF65-F5344CB8AC3E}">
        <p14:creationId xmlns:p14="http://schemas.microsoft.com/office/powerpoint/2010/main" val="406507589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Title 1"/>
          <p:cNvSpPr>
            <a:spLocks noGrp="1"/>
          </p:cNvSpPr>
          <p:nvPr>
            <p:ph type="title"/>
          </p:nvPr>
        </p:nvSpPr>
        <p:spPr/>
        <p:txBody>
          <a:bodyPr/>
          <a:lstStyle/>
          <a:p>
            <a:r>
              <a:rPr lang="en-US" altLang="en-US"/>
              <a:t>T6D04</a:t>
            </a:r>
          </a:p>
        </p:txBody>
      </p:sp>
      <p:sp>
        <p:nvSpPr>
          <p:cNvPr id="3" name="Content Placeholder 2"/>
          <p:cNvSpPr>
            <a:spLocks noGrp="1"/>
          </p:cNvSpPr>
          <p:nvPr>
            <p:ph idx="1"/>
          </p:nvPr>
        </p:nvSpPr>
        <p:spPr/>
        <p:txBody>
          <a:bodyPr/>
          <a:lstStyle/>
          <a:p>
            <a:pPr>
              <a:buFontTx/>
              <a:buNone/>
            </a:pPr>
            <a:r>
              <a:rPr lang="en-US" altLang="en-US" dirty="0"/>
              <a:t>Which of the following displays an electrical quantity as a numeric value?</a:t>
            </a:r>
          </a:p>
          <a:p>
            <a:pPr>
              <a:buFontTx/>
              <a:buNone/>
            </a:pPr>
            <a:r>
              <a:rPr lang="en-US" altLang="en-US" dirty="0"/>
              <a:t>A. Potentiometer</a:t>
            </a:r>
          </a:p>
          <a:p>
            <a:pPr>
              <a:buFontTx/>
              <a:buNone/>
            </a:pPr>
            <a:r>
              <a:rPr lang="en-US" altLang="en-US" dirty="0"/>
              <a:t>B. Transistor</a:t>
            </a:r>
          </a:p>
          <a:p>
            <a:pPr>
              <a:buFontTx/>
              <a:buNone/>
            </a:pPr>
            <a:r>
              <a:rPr lang="en-US" altLang="en-US" dirty="0"/>
              <a:t>C. Meter</a:t>
            </a:r>
          </a:p>
          <a:p>
            <a:pPr>
              <a:buFontTx/>
              <a:buNone/>
            </a:pPr>
            <a:r>
              <a:rPr lang="en-US" altLang="en-US" dirty="0"/>
              <a:t>D. Relay</a:t>
            </a:r>
          </a:p>
        </p:txBody>
      </p:sp>
    </p:spTree>
    <p:extLst>
      <p:ext uri="{BB962C8B-B14F-4D97-AF65-F5344CB8AC3E}">
        <p14:creationId xmlns:p14="http://schemas.microsoft.com/office/powerpoint/2010/main" val="1126685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Title 1"/>
          <p:cNvSpPr>
            <a:spLocks noGrp="1"/>
          </p:cNvSpPr>
          <p:nvPr>
            <p:ph type="title"/>
          </p:nvPr>
        </p:nvSpPr>
        <p:spPr/>
        <p:txBody>
          <a:bodyPr/>
          <a:lstStyle/>
          <a:p>
            <a:r>
              <a:rPr lang="en-US" altLang="en-US"/>
              <a:t>T6A01</a:t>
            </a:r>
          </a:p>
        </p:txBody>
      </p:sp>
      <p:sp>
        <p:nvSpPr>
          <p:cNvPr id="3" name="Content Placeholder 2"/>
          <p:cNvSpPr>
            <a:spLocks noGrp="1"/>
          </p:cNvSpPr>
          <p:nvPr>
            <p:ph idx="1"/>
          </p:nvPr>
        </p:nvSpPr>
        <p:spPr/>
        <p:txBody>
          <a:bodyPr/>
          <a:lstStyle/>
          <a:p>
            <a:pPr>
              <a:buFontTx/>
              <a:buNone/>
            </a:pPr>
            <a:r>
              <a:rPr lang="en-US" altLang="en-US" dirty="0"/>
              <a:t>What electrical component opposes the flow of current in a DC circuit?</a:t>
            </a:r>
          </a:p>
          <a:p>
            <a:pPr>
              <a:buFontTx/>
              <a:buNone/>
            </a:pPr>
            <a:r>
              <a:rPr lang="en-US" altLang="en-US" dirty="0">
                <a:solidFill>
                  <a:schemeClr val="bg1">
                    <a:lumMod val="75000"/>
                  </a:schemeClr>
                </a:solidFill>
              </a:rPr>
              <a:t>A. Inductor</a:t>
            </a:r>
          </a:p>
          <a:p>
            <a:pPr>
              <a:buFontTx/>
              <a:buNone/>
            </a:pPr>
            <a:r>
              <a:rPr lang="en-US" altLang="en-US" dirty="0"/>
              <a:t>B. Resistor</a:t>
            </a:r>
          </a:p>
          <a:p>
            <a:pPr>
              <a:buFontTx/>
              <a:buNone/>
            </a:pPr>
            <a:r>
              <a:rPr lang="en-US" altLang="en-US" dirty="0">
                <a:solidFill>
                  <a:schemeClr val="bg1">
                    <a:lumMod val="75000"/>
                  </a:schemeClr>
                </a:solidFill>
              </a:rPr>
              <a:t>C. Inverter</a:t>
            </a:r>
          </a:p>
          <a:p>
            <a:pPr>
              <a:buFontTx/>
              <a:buNone/>
            </a:pPr>
            <a:r>
              <a:rPr lang="en-US" altLang="en-US" dirty="0">
                <a:solidFill>
                  <a:schemeClr val="bg1">
                    <a:lumMod val="75000"/>
                  </a:schemeClr>
                </a:solidFill>
              </a:rPr>
              <a:t>D. Transformer</a:t>
            </a:r>
          </a:p>
        </p:txBody>
      </p:sp>
      <p:grpSp>
        <p:nvGrpSpPr>
          <p:cNvPr id="15" name="Group 14"/>
          <p:cNvGrpSpPr>
            <a:grpSpLocks/>
          </p:cNvGrpSpPr>
          <p:nvPr/>
        </p:nvGrpSpPr>
        <p:grpSpPr bwMode="auto">
          <a:xfrm>
            <a:off x="3733800" y="3429000"/>
            <a:ext cx="1584325" cy="190500"/>
            <a:chOff x="717550" y="5508625"/>
            <a:chExt cx="1584325" cy="190500"/>
          </a:xfrm>
        </p:grpSpPr>
        <p:sp>
          <p:nvSpPr>
            <p:cNvPr id="315397" name="Line 19"/>
            <p:cNvSpPr>
              <a:spLocks noChangeShapeType="1"/>
            </p:cNvSpPr>
            <p:nvPr/>
          </p:nvSpPr>
          <p:spPr bwMode="auto">
            <a:xfrm>
              <a:off x="717550" y="5619750"/>
              <a:ext cx="4699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5398" name="Line 20"/>
            <p:cNvSpPr>
              <a:spLocks noChangeShapeType="1"/>
            </p:cNvSpPr>
            <p:nvPr/>
          </p:nvSpPr>
          <p:spPr bwMode="auto">
            <a:xfrm>
              <a:off x="1835150" y="5618163"/>
              <a:ext cx="46672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5399" name="Line 22"/>
            <p:cNvSpPr>
              <a:spLocks noChangeShapeType="1"/>
            </p:cNvSpPr>
            <p:nvPr/>
          </p:nvSpPr>
          <p:spPr bwMode="auto">
            <a:xfrm flipV="1">
              <a:off x="1219014" y="5508625"/>
              <a:ext cx="80822" cy="18805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5400" name="Line 23"/>
            <p:cNvSpPr>
              <a:spLocks noChangeShapeType="1"/>
            </p:cNvSpPr>
            <p:nvPr/>
          </p:nvSpPr>
          <p:spPr bwMode="auto">
            <a:xfrm>
              <a:off x="1303350"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5401" name="Line 24"/>
            <p:cNvSpPr>
              <a:spLocks noChangeShapeType="1"/>
            </p:cNvSpPr>
            <p:nvPr/>
          </p:nvSpPr>
          <p:spPr bwMode="auto">
            <a:xfrm flipV="1">
              <a:off x="1382415" y="5508625"/>
              <a:ext cx="89607"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5402" name="Line 25"/>
            <p:cNvSpPr>
              <a:spLocks noChangeShapeType="1"/>
            </p:cNvSpPr>
            <p:nvPr/>
          </p:nvSpPr>
          <p:spPr bwMode="auto">
            <a:xfrm>
              <a:off x="1472022"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5403" name="Line 26"/>
            <p:cNvSpPr>
              <a:spLocks noChangeShapeType="1"/>
            </p:cNvSpPr>
            <p:nvPr/>
          </p:nvSpPr>
          <p:spPr bwMode="auto">
            <a:xfrm flipV="1">
              <a:off x="1551086"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5404" name="Line 27"/>
            <p:cNvSpPr>
              <a:spLocks noChangeShapeType="1"/>
            </p:cNvSpPr>
            <p:nvPr/>
          </p:nvSpPr>
          <p:spPr bwMode="auto">
            <a:xfrm>
              <a:off x="1635422" y="5508625"/>
              <a:ext cx="87850"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5405" name="Line 28"/>
            <p:cNvSpPr>
              <a:spLocks noChangeShapeType="1"/>
            </p:cNvSpPr>
            <p:nvPr/>
          </p:nvSpPr>
          <p:spPr bwMode="auto">
            <a:xfrm flipV="1">
              <a:off x="1719758"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5406" name="Line 29"/>
            <p:cNvSpPr>
              <a:spLocks noChangeShapeType="1"/>
            </p:cNvSpPr>
            <p:nvPr/>
          </p:nvSpPr>
          <p:spPr bwMode="auto">
            <a:xfrm>
              <a:off x="1804094" y="5508625"/>
              <a:ext cx="42168" cy="952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5407" name="Line 30"/>
            <p:cNvSpPr>
              <a:spLocks noChangeShapeType="1"/>
            </p:cNvSpPr>
            <p:nvPr/>
          </p:nvSpPr>
          <p:spPr bwMode="auto">
            <a:xfrm flipH="1" flipV="1">
              <a:off x="1171575" y="5598990"/>
              <a:ext cx="45682" cy="9891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spTree>
    <p:extLst>
      <p:ext uri="{BB962C8B-B14F-4D97-AF65-F5344CB8AC3E}">
        <p14:creationId xmlns:p14="http://schemas.microsoft.com/office/powerpoint/2010/main" val="94993771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Title 1"/>
          <p:cNvSpPr>
            <a:spLocks noGrp="1"/>
          </p:cNvSpPr>
          <p:nvPr>
            <p:ph type="title"/>
          </p:nvPr>
        </p:nvSpPr>
        <p:spPr/>
        <p:txBody>
          <a:bodyPr/>
          <a:lstStyle/>
          <a:p>
            <a:r>
              <a:rPr lang="en-US" altLang="en-US"/>
              <a:t>T6D04</a:t>
            </a:r>
          </a:p>
        </p:txBody>
      </p:sp>
      <p:sp>
        <p:nvSpPr>
          <p:cNvPr id="3" name="Content Placeholder 2"/>
          <p:cNvSpPr>
            <a:spLocks noGrp="1"/>
          </p:cNvSpPr>
          <p:nvPr>
            <p:ph idx="1"/>
          </p:nvPr>
        </p:nvSpPr>
        <p:spPr/>
        <p:txBody>
          <a:bodyPr/>
          <a:lstStyle/>
          <a:p>
            <a:pPr>
              <a:buFontTx/>
              <a:buNone/>
            </a:pPr>
            <a:r>
              <a:rPr lang="en-US" altLang="en-US" dirty="0"/>
              <a:t>Which of the following displays an electrical quantity as a numeric value?</a:t>
            </a:r>
          </a:p>
          <a:p>
            <a:pPr>
              <a:buFontTx/>
              <a:buNone/>
            </a:pPr>
            <a:r>
              <a:rPr lang="en-US" altLang="en-US" dirty="0">
                <a:solidFill>
                  <a:schemeClr val="bg1">
                    <a:lumMod val="75000"/>
                  </a:schemeClr>
                </a:solidFill>
              </a:rPr>
              <a:t>A. Potentiometer</a:t>
            </a:r>
          </a:p>
          <a:p>
            <a:pPr>
              <a:buFontTx/>
              <a:buNone/>
            </a:pPr>
            <a:r>
              <a:rPr lang="en-US" altLang="en-US" dirty="0">
                <a:solidFill>
                  <a:schemeClr val="bg1">
                    <a:lumMod val="75000"/>
                  </a:schemeClr>
                </a:solidFill>
              </a:rPr>
              <a:t>B. Transistor</a:t>
            </a:r>
          </a:p>
          <a:p>
            <a:pPr>
              <a:buFontTx/>
              <a:buNone/>
            </a:pPr>
            <a:r>
              <a:rPr lang="en-US" altLang="en-US" dirty="0"/>
              <a:t>C. Meter</a:t>
            </a:r>
          </a:p>
          <a:p>
            <a:pPr>
              <a:buFontTx/>
              <a:buNone/>
            </a:pPr>
            <a:r>
              <a:rPr lang="en-US" altLang="en-US" dirty="0">
                <a:solidFill>
                  <a:schemeClr val="bg1">
                    <a:lumMod val="75000"/>
                  </a:schemeClr>
                </a:solidFill>
              </a:rPr>
              <a:t>D. Relay</a:t>
            </a:r>
          </a:p>
        </p:txBody>
      </p:sp>
      <p:pic>
        <p:nvPicPr>
          <p:cNvPr id="4" name="Picture 16" descr="me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3581400"/>
            <a:ext cx="2209800" cy="245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680567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Title 1"/>
          <p:cNvSpPr>
            <a:spLocks noGrp="1"/>
          </p:cNvSpPr>
          <p:nvPr>
            <p:ph type="title"/>
          </p:nvPr>
        </p:nvSpPr>
        <p:spPr/>
        <p:txBody>
          <a:bodyPr/>
          <a:lstStyle/>
          <a:p>
            <a:r>
              <a:rPr lang="en-US" altLang="en-US"/>
              <a:t>T6D05</a:t>
            </a:r>
          </a:p>
        </p:txBody>
      </p:sp>
      <p:sp>
        <p:nvSpPr>
          <p:cNvPr id="3" name="Content Placeholder 2"/>
          <p:cNvSpPr>
            <a:spLocks noGrp="1"/>
          </p:cNvSpPr>
          <p:nvPr>
            <p:ph idx="1"/>
          </p:nvPr>
        </p:nvSpPr>
        <p:spPr/>
        <p:txBody>
          <a:bodyPr/>
          <a:lstStyle/>
          <a:p>
            <a:pPr>
              <a:buFontTx/>
              <a:buNone/>
            </a:pPr>
            <a:r>
              <a:rPr lang="en-US" altLang="en-US" dirty="0"/>
              <a:t>What type of circuit controls the amount of voltage from a power supply?</a:t>
            </a:r>
          </a:p>
          <a:p>
            <a:pPr>
              <a:buFontTx/>
              <a:buNone/>
            </a:pPr>
            <a:r>
              <a:rPr lang="en-US" altLang="en-US" dirty="0"/>
              <a:t>A. Regulator</a:t>
            </a:r>
          </a:p>
          <a:p>
            <a:pPr>
              <a:buFontTx/>
              <a:buNone/>
            </a:pPr>
            <a:r>
              <a:rPr lang="en-US" altLang="en-US" dirty="0"/>
              <a:t>B. Oscillator</a:t>
            </a:r>
          </a:p>
          <a:p>
            <a:pPr>
              <a:buFontTx/>
              <a:buNone/>
            </a:pPr>
            <a:r>
              <a:rPr lang="en-US" altLang="en-US" dirty="0"/>
              <a:t>C. Filter</a:t>
            </a:r>
          </a:p>
          <a:p>
            <a:pPr>
              <a:buFontTx/>
              <a:buNone/>
            </a:pPr>
            <a:r>
              <a:rPr lang="en-US" altLang="en-US" dirty="0"/>
              <a:t>D. Phase inverter</a:t>
            </a:r>
          </a:p>
        </p:txBody>
      </p:sp>
    </p:spTree>
    <p:extLst>
      <p:ext uri="{BB962C8B-B14F-4D97-AF65-F5344CB8AC3E}">
        <p14:creationId xmlns:p14="http://schemas.microsoft.com/office/powerpoint/2010/main" val="41816615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Title 1"/>
          <p:cNvSpPr>
            <a:spLocks noGrp="1"/>
          </p:cNvSpPr>
          <p:nvPr>
            <p:ph type="title"/>
          </p:nvPr>
        </p:nvSpPr>
        <p:spPr/>
        <p:txBody>
          <a:bodyPr/>
          <a:lstStyle/>
          <a:p>
            <a:r>
              <a:rPr lang="en-US" altLang="en-US"/>
              <a:t>T6D05</a:t>
            </a:r>
          </a:p>
        </p:txBody>
      </p:sp>
      <p:sp>
        <p:nvSpPr>
          <p:cNvPr id="3" name="Content Placeholder 2"/>
          <p:cNvSpPr>
            <a:spLocks noGrp="1"/>
          </p:cNvSpPr>
          <p:nvPr>
            <p:ph idx="1"/>
          </p:nvPr>
        </p:nvSpPr>
        <p:spPr/>
        <p:txBody>
          <a:bodyPr/>
          <a:lstStyle/>
          <a:p>
            <a:pPr>
              <a:buFontTx/>
              <a:buNone/>
            </a:pPr>
            <a:r>
              <a:rPr lang="en-US" altLang="en-US" dirty="0"/>
              <a:t>What type of circuit controls the amount of voltage from a power supply?</a:t>
            </a:r>
          </a:p>
          <a:p>
            <a:pPr>
              <a:buFontTx/>
              <a:buNone/>
            </a:pPr>
            <a:r>
              <a:rPr lang="en-US" altLang="en-US" dirty="0"/>
              <a:t>A. Regulator</a:t>
            </a:r>
          </a:p>
          <a:p>
            <a:pPr>
              <a:buFontTx/>
              <a:buNone/>
            </a:pPr>
            <a:r>
              <a:rPr lang="en-US" altLang="en-US" dirty="0">
                <a:solidFill>
                  <a:schemeClr val="bg1">
                    <a:lumMod val="75000"/>
                  </a:schemeClr>
                </a:solidFill>
              </a:rPr>
              <a:t>B. Oscillator</a:t>
            </a:r>
          </a:p>
          <a:p>
            <a:pPr>
              <a:buFontTx/>
              <a:buNone/>
            </a:pPr>
            <a:r>
              <a:rPr lang="en-US" altLang="en-US" dirty="0">
                <a:solidFill>
                  <a:schemeClr val="bg1">
                    <a:lumMod val="75000"/>
                  </a:schemeClr>
                </a:solidFill>
              </a:rPr>
              <a:t>C. Filter</a:t>
            </a:r>
          </a:p>
          <a:p>
            <a:pPr>
              <a:buFontTx/>
              <a:buNone/>
            </a:pPr>
            <a:r>
              <a:rPr lang="en-US" altLang="en-US" dirty="0">
                <a:solidFill>
                  <a:schemeClr val="bg1">
                    <a:lumMod val="75000"/>
                  </a:schemeClr>
                </a:solidFill>
              </a:rPr>
              <a:t>D. Phase inverter</a:t>
            </a:r>
          </a:p>
        </p:txBody>
      </p:sp>
    </p:spTree>
    <p:extLst>
      <p:ext uri="{BB962C8B-B14F-4D97-AF65-F5344CB8AC3E}">
        <p14:creationId xmlns:p14="http://schemas.microsoft.com/office/powerpoint/2010/main" val="121768965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Title 1"/>
          <p:cNvSpPr>
            <a:spLocks noGrp="1"/>
          </p:cNvSpPr>
          <p:nvPr>
            <p:ph type="title"/>
          </p:nvPr>
        </p:nvSpPr>
        <p:spPr/>
        <p:txBody>
          <a:bodyPr/>
          <a:lstStyle/>
          <a:p>
            <a:r>
              <a:rPr lang="en-US" altLang="en-US"/>
              <a:t>T6D06</a:t>
            </a:r>
          </a:p>
        </p:txBody>
      </p:sp>
      <p:sp>
        <p:nvSpPr>
          <p:cNvPr id="3" name="Content Placeholder 2"/>
          <p:cNvSpPr>
            <a:spLocks noGrp="1"/>
          </p:cNvSpPr>
          <p:nvPr>
            <p:ph idx="1"/>
          </p:nvPr>
        </p:nvSpPr>
        <p:spPr/>
        <p:txBody>
          <a:bodyPr/>
          <a:lstStyle/>
          <a:p>
            <a:pPr>
              <a:buFontTx/>
              <a:buNone/>
            </a:pPr>
            <a:r>
              <a:rPr lang="en-US" altLang="en-US" dirty="0"/>
              <a:t>What component changes 120 V AC power to a lower AC voltage for other uses?</a:t>
            </a:r>
          </a:p>
          <a:p>
            <a:pPr>
              <a:buFontTx/>
              <a:buNone/>
            </a:pPr>
            <a:r>
              <a:rPr lang="en-US" altLang="en-US" dirty="0"/>
              <a:t>A. Variable capacitor</a:t>
            </a:r>
          </a:p>
          <a:p>
            <a:pPr>
              <a:buFontTx/>
              <a:buNone/>
            </a:pPr>
            <a:r>
              <a:rPr lang="en-US" altLang="en-US" dirty="0"/>
              <a:t>B. Transformer</a:t>
            </a:r>
          </a:p>
          <a:p>
            <a:pPr>
              <a:buFontTx/>
              <a:buNone/>
            </a:pPr>
            <a:r>
              <a:rPr lang="en-US" altLang="en-US" dirty="0"/>
              <a:t>C. Transistor</a:t>
            </a:r>
          </a:p>
          <a:p>
            <a:pPr>
              <a:buFontTx/>
              <a:buNone/>
            </a:pPr>
            <a:r>
              <a:rPr lang="en-US" altLang="en-US" dirty="0"/>
              <a:t>D. Diode</a:t>
            </a:r>
          </a:p>
        </p:txBody>
      </p:sp>
    </p:spTree>
    <p:extLst>
      <p:ext uri="{BB962C8B-B14F-4D97-AF65-F5344CB8AC3E}">
        <p14:creationId xmlns:p14="http://schemas.microsoft.com/office/powerpoint/2010/main" val="209952691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Title 1"/>
          <p:cNvSpPr>
            <a:spLocks noGrp="1"/>
          </p:cNvSpPr>
          <p:nvPr>
            <p:ph type="title"/>
          </p:nvPr>
        </p:nvSpPr>
        <p:spPr/>
        <p:txBody>
          <a:bodyPr/>
          <a:lstStyle/>
          <a:p>
            <a:r>
              <a:rPr lang="en-US" altLang="en-US"/>
              <a:t>T6D06</a:t>
            </a:r>
          </a:p>
        </p:txBody>
      </p:sp>
      <p:sp>
        <p:nvSpPr>
          <p:cNvPr id="3" name="Content Placeholder 2"/>
          <p:cNvSpPr>
            <a:spLocks noGrp="1"/>
          </p:cNvSpPr>
          <p:nvPr>
            <p:ph idx="1"/>
          </p:nvPr>
        </p:nvSpPr>
        <p:spPr/>
        <p:txBody>
          <a:bodyPr/>
          <a:lstStyle/>
          <a:p>
            <a:pPr>
              <a:buFontTx/>
              <a:buNone/>
            </a:pPr>
            <a:r>
              <a:rPr lang="en-US" altLang="en-US" dirty="0"/>
              <a:t>What component changes 120 V AC power to a lower AC voltage for other uses?</a:t>
            </a:r>
          </a:p>
          <a:p>
            <a:pPr>
              <a:buFontTx/>
              <a:buNone/>
            </a:pPr>
            <a:r>
              <a:rPr lang="en-US" altLang="en-US" dirty="0">
                <a:solidFill>
                  <a:schemeClr val="bg1">
                    <a:lumMod val="75000"/>
                  </a:schemeClr>
                </a:solidFill>
              </a:rPr>
              <a:t>A. Variable capacitor</a:t>
            </a:r>
          </a:p>
          <a:p>
            <a:pPr>
              <a:buFontTx/>
              <a:buNone/>
            </a:pPr>
            <a:r>
              <a:rPr lang="en-US" altLang="en-US" dirty="0"/>
              <a:t>B. Transformer</a:t>
            </a:r>
          </a:p>
          <a:p>
            <a:pPr>
              <a:buFontTx/>
              <a:buNone/>
            </a:pPr>
            <a:r>
              <a:rPr lang="en-US" altLang="en-US" dirty="0">
                <a:solidFill>
                  <a:schemeClr val="bg1">
                    <a:lumMod val="75000"/>
                  </a:schemeClr>
                </a:solidFill>
              </a:rPr>
              <a:t>C. Transistor</a:t>
            </a:r>
          </a:p>
          <a:p>
            <a:pPr>
              <a:buFontTx/>
              <a:buNone/>
            </a:pPr>
            <a:r>
              <a:rPr lang="en-US" altLang="en-US" dirty="0">
                <a:solidFill>
                  <a:schemeClr val="bg1">
                    <a:lumMod val="75000"/>
                  </a:schemeClr>
                </a:solidFill>
              </a:rPr>
              <a:t>D. Diode</a:t>
            </a:r>
          </a:p>
        </p:txBody>
      </p:sp>
      <p:pic>
        <p:nvPicPr>
          <p:cNvPr id="4" name="Picture 4" descr="Transform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4343400"/>
            <a:ext cx="6172200" cy="230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8131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Title 1"/>
          <p:cNvSpPr>
            <a:spLocks noGrp="1"/>
          </p:cNvSpPr>
          <p:nvPr>
            <p:ph type="title"/>
          </p:nvPr>
        </p:nvSpPr>
        <p:spPr/>
        <p:txBody>
          <a:bodyPr/>
          <a:lstStyle/>
          <a:p>
            <a:r>
              <a:rPr lang="en-US" altLang="en-US"/>
              <a:t>T6D07</a:t>
            </a:r>
          </a:p>
        </p:txBody>
      </p:sp>
      <p:sp>
        <p:nvSpPr>
          <p:cNvPr id="3" name="Content Placeholder 2"/>
          <p:cNvSpPr>
            <a:spLocks noGrp="1"/>
          </p:cNvSpPr>
          <p:nvPr>
            <p:ph idx="1"/>
          </p:nvPr>
        </p:nvSpPr>
        <p:spPr/>
        <p:txBody>
          <a:bodyPr/>
          <a:lstStyle/>
          <a:p>
            <a:pPr>
              <a:buFontTx/>
              <a:buNone/>
            </a:pPr>
            <a:r>
              <a:rPr lang="en-US" altLang="en-US" dirty="0"/>
              <a:t>Which of the following is commonly used as a visual indicator?</a:t>
            </a:r>
          </a:p>
          <a:p>
            <a:pPr>
              <a:buFontTx/>
              <a:buNone/>
            </a:pPr>
            <a:r>
              <a:rPr lang="en-US" altLang="en-US" dirty="0"/>
              <a:t>A. LED</a:t>
            </a:r>
          </a:p>
          <a:p>
            <a:pPr>
              <a:buFontTx/>
              <a:buNone/>
            </a:pPr>
            <a:r>
              <a:rPr lang="en-US" altLang="en-US" dirty="0"/>
              <a:t>B. FET</a:t>
            </a:r>
          </a:p>
          <a:p>
            <a:pPr>
              <a:buFontTx/>
              <a:buNone/>
            </a:pPr>
            <a:r>
              <a:rPr lang="en-US" altLang="en-US" dirty="0"/>
              <a:t>C. Zener diode</a:t>
            </a:r>
          </a:p>
          <a:p>
            <a:pPr>
              <a:buFontTx/>
              <a:buNone/>
            </a:pPr>
            <a:r>
              <a:rPr lang="en-US" altLang="en-US" dirty="0"/>
              <a:t>D. Bipolar transistor</a:t>
            </a:r>
          </a:p>
        </p:txBody>
      </p:sp>
    </p:spTree>
    <p:extLst>
      <p:ext uri="{BB962C8B-B14F-4D97-AF65-F5344CB8AC3E}">
        <p14:creationId xmlns:p14="http://schemas.microsoft.com/office/powerpoint/2010/main" val="30565861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Title 1"/>
          <p:cNvSpPr>
            <a:spLocks noGrp="1"/>
          </p:cNvSpPr>
          <p:nvPr>
            <p:ph type="title"/>
          </p:nvPr>
        </p:nvSpPr>
        <p:spPr/>
        <p:txBody>
          <a:bodyPr/>
          <a:lstStyle/>
          <a:p>
            <a:r>
              <a:rPr lang="en-US" altLang="en-US"/>
              <a:t>T6D07</a:t>
            </a:r>
          </a:p>
        </p:txBody>
      </p:sp>
      <p:sp>
        <p:nvSpPr>
          <p:cNvPr id="3" name="Content Placeholder 2"/>
          <p:cNvSpPr>
            <a:spLocks noGrp="1"/>
          </p:cNvSpPr>
          <p:nvPr>
            <p:ph idx="1"/>
          </p:nvPr>
        </p:nvSpPr>
        <p:spPr/>
        <p:txBody>
          <a:bodyPr/>
          <a:lstStyle/>
          <a:p>
            <a:pPr>
              <a:buFontTx/>
              <a:buNone/>
            </a:pPr>
            <a:r>
              <a:rPr lang="en-US" altLang="en-US" dirty="0"/>
              <a:t>Which of the following is commonly used as a visual indicator?</a:t>
            </a:r>
          </a:p>
          <a:p>
            <a:pPr>
              <a:buFontTx/>
              <a:buNone/>
            </a:pPr>
            <a:r>
              <a:rPr lang="en-US" altLang="en-US" dirty="0"/>
              <a:t>A. LED</a:t>
            </a:r>
          </a:p>
          <a:p>
            <a:pPr>
              <a:buFontTx/>
              <a:buNone/>
            </a:pPr>
            <a:r>
              <a:rPr lang="en-US" altLang="en-US" dirty="0">
                <a:solidFill>
                  <a:schemeClr val="bg1">
                    <a:lumMod val="75000"/>
                  </a:schemeClr>
                </a:solidFill>
              </a:rPr>
              <a:t>B. FET</a:t>
            </a:r>
          </a:p>
          <a:p>
            <a:pPr>
              <a:buFontTx/>
              <a:buNone/>
            </a:pPr>
            <a:r>
              <a:rPr lang="en-US" altLang="en-US" dirty="0">
                <a:solidFill>
                  <a:schemeClr val="bg1">
                    <a:lumMod val="75000"/>
                  </a:schemeClr>
                </a:solidFill>
              </a:rPr>
              <a:t>C. Zener diode</a:t>
            </a:r>
          </a:p>
          <a:p>
            <a:pPr>
              <a:buFontTx/>
              <a:buNone/>
            </a:pPr>
            <a:r>
              <a:rPr lang="en-US" altLang="en-US" dirty="0">
                <a:solidFill>
                  <a:schemeClr val="bg1">
                    <a:lumMod val="75000"/>
                  </a:schemeClr>
                </a:solidFill>
              </a:rPr>
              <a:t>D. Bipolar transistor</a:t>
            </a:r>
          </a:p>
        </p:txBody>
      </p:sp>
      <p:pic>
        <p:nvPicPr>
          <p:cNvPr id="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2743200"/>
            <a:ext cx="131921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246049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Title 1"/>
          <p:cNvSpPr>
            <a:spLocks noGrp="1"/>
          </p:cNvSpPr>
          <p:nvPr>
            <p:ph type="title"/>
          </p:nvPr>
        </p:nvSpPr>
        <p:spPr/>
        <p:txBody>
          <a:bodyPr/>
          <a:lstStyle/>
          <a:p>
            <a:r>
              <a:rPr lang="en-US" altLang="en-US"/>
              <a:t>T6D08</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Which of the following is combined with an inductor to make a resonant circuit?</a:t>
            </a:r>
          </a:p>
          <a:p>
            <a:pPr>
              <a:buFontTx/>
              <a:buNone/>
            </a:pPr>
            <a:r>
              <a:rPr lang="en-US" altLang="en-US" dirty="0"/>
              <a:t>A. Resistor</a:t>
            </a:r>
          </a:p>
          <a:p>
            <a:pPr>
              <a:buFontTx/>
              <a:buNone/>
            </a:pPr>
            <a:r>
              <a:rPr lang="en-US" altLang="en-US" dirty="0"/>
              <a:t>B. Zener diode</a:t>
            </a:r>
          </a:p>
          <a:p>
            <a:pPr>
              <a:buFontTx/>
              <a:buNone/>
            </a:pPr>
            <a:r>
              <a:rPr lang="en-US" altLang="en-US" dirty="0"/>
              <a:t>C. Potentiometer</a:t>
            </a:r>
          </a:p>
          <a:p>
            <a:pPr>
              <a:buFontTx/>
              <a:buNone/>
            </a:pPr>
            <a:r>
              <a:rPr lang="en-US" altLang="en-US" dirty="0"/>
              <a:t>D. Capacitor</a:t>
            </a:r>
          </a:p>
        </p:txBody>
      </p:sp>
    </p:spTree>
    <p:extLst>
      <p:ext uri="{BB962C8B-B14F-4D97-AF65-F5344CB8AC3E}">
        <p14:creationId xmlns:p14="http://schemas.microsoft.com/office/powerpoint/2010/main" val="209916698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Title 1"/>
          <p:cNvSpPr>
            <a:spLocks noGrp="1"/>
          </p:cNvSpPr>
          <p:nvPr>
            <p:ph type="title"/>
          </p:nvPr>
        </p:nvSpPr>
        <p:spPr/>
        <p:txBody>
          <a:bodyPr/>
          <a:lstStyle/>
          <a:p>
            <a:r>
              <a:rPr lang="en-US" altLang="en-US"/>
              <a:t>T6D08</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Which of the following is combined with an inductor to make a resonant circuit?</a:t>
            </a:r>
          </a:p>
          <a:p>
            <a:pPr>
              <a:buFontTx/>
              <a:buNone/>
            </a:pPr>
            <a:r>
              <a:rPr lang="en-US" altLang="en-US" dirty="0">
                <a:solidFill>
                  <a:schemeClr val="bg1">
                    <a:lumMod val="75000"/>
                  </a:schemeClr>
                </a:solidFill>
              </a:rPr>
              <a:t>A. Resistor</a:t>
            </a:r>
          </a:p>
          <a:p>
            <a:pPr>
              <a:buFontTx/>
              <a:buNone/>
            </a:pPr>
            <a:r>
              <a:rPr lang="en-US" altLang="en-US" dirty="0">
                <a:solidFill>
                  <a:schemeClr val="bg1">
                    <a:lumMod val="75000"/>
                  </a:schemeClr>
                </a:solidFill>
              </a:rPr>
              <a:t>B. Zener diode</a:t>
            </a:r>
          </a:p>
          <a:p>
            <a:pPr>
              <a:buFontTx/>
              <a:buNone/>
            </a:pPr>
            <a:r>
              <a:rPr lang="en-US" altLang="en-US" dirty="0">
                <a:solidFill>
                  <a:schemeClr val="bg1">
                    <a:lumMod val="75000"/>
                  </a:schemeClr>
                </a:solidFill>
              </a:rPr>
              <a:t>C. Potentiometer</a:t>
            </a:r>
          </a:p>
          <a:p>
            <a:pPr>
              <a:buFontTx/>
              <a:buNone/>
            </a:pPr>
            <a:r>
              <a:rPr lang="en-US" altLang="en-US" dirty="0"/>
              <a:t>D. Capacitor</a:t>
            </a:r>
          </a:p>
        </p:txBody>
      </p:sp>
      <p:pic>
        <p:nvPicPr>
          <p:cNvPr id="4"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4800" y="2895600"/>
            <a:ext cx="3340100" cy="344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1669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Title 1"/>
          <p:cNvSpPr>
            <a:spLocks noGrp="1"/>
          </p:cNvSpPr>
          <p:nvPr>
            <p:ph type="title"/>
          </p:nvPr>
        </p:nvSpPr>
        <p:spPr/>
        <p:txBody>
          <a:bodyPr/>
          <a:lstStyle/>
          <a:p>
            <a:r>
              <a:rPr lang="en-US" altLang="en-US"/>
              <a:t>T6D09</a:t>
            </a:r>
          </a:p>
        </p:txBody>
      </p:sp>
      <p:sp>
        <p:nvSpPr>
          <p:cNvPr id="3" name="Content Placeholder 2"/>
          <p:cNvSpPr>
            <a:spLocks noGrp="1"/>
          </p:cNvSpPr>
          <p:nvPr>
            <p:ph idx="1"/>
          </p:nvPr>
        </p:nvSpPr>
        <p:spPr/>
        <p:txBody>
          <a:bodyPr/>
          <a:lstStyle/>
          <a:p>
            <a:pPr>
              <a:buFontTx/>
              <a:buNone/>
            </a:pPr>
            <a:r>
              <a:rPr lang="en-US" altLang="en-US" dirty="0"/>
              <a:t>What is the name of a device that combines several semiconductors and other components into one package?</a:t>
            </a:r>
          </a:p>
          <a:p>
            <a:pPr>
              <a:buFontTx/>
              <a:buNone/>
            </a:pPr>
            <a:r>
              <a:rPr lang="en-US" altLang="en-US" dirty="0"/>
              <a:t>A. Transducer</a:t>
            </a:r>
          </a:p>
          <a:p>
            <a:pPr>
              <a:buFontTx/>
              <a:buNone/>
            </a:pPr>
            <a:r>
              <a:rPr lang="en-US" altLang="en-US" dirty="0"/>
              <a:t>B. Multi-pole relay</a:t>
            </a:r>
          </a:p>
          <a:p>
            <a:pPr>
              <a:buFontTx/>
              <a:buNone/>
            </a:pPr>
            <a:r>
              <a:rPr lang="en-US" altLang="en-US" dirty="0"/>
              <a:t>C. Integrated circuit</a:t>
            </a:r>
          </a:p>
          <a:p>
            <a:pPr>
              <a:buFontTx/>
              <a:buNone/>
            </a:pPr>
            <a:r>
              <a:rPr lang="en-US" altLang="en-US" dirty="0"/>
              <a:t>D. Transformer</a:t>
            </a:r>
          </a:p>
        </p:txBody>
      </p:sp>
    </p:spTree>
    <p:extLst>
      <p:ext uri="{BB962C8B-B14F-4D97-AF65-F5344CB8AC3E}">
        <p14:creationId xmlns:p14="http://schemas.microsoft.com/office/powerpoint/2010/main" val="1904398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3267</Words>
  <Application>Microsoft Office PowerPoint</Application>
  <PresentationFormat>On-screen Show (4:3)</PresentationFormat>
  <Paragraphs>639</Paragraphs>
  <Slides>105</Slides>
  <Notes>4</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105</vt:i4>
      </vt:variant>
    </vt:vector>
  </HeadingPairs>
  <TitlesOfParts>
    <vt:vector size="110" baseType="lpstr">
      <vt:lpstr>Arial</vt:lpstr>
      <vt:lpstr>Calibri</vt:lpstr>
      <vt:lpstr>Office Theme</vt:lpstr>
      <vt:lpstr>Default Design</vt:lpstr>
      <vt:lpstr>1_Default Design</vt:lpstr>
      <vt:lpstr>Hi-Landers Ham Class</vt:lpstr>
      <vt:lpstr>Sub-element 5 of 10</vt:lpstr>
      <vt:lpstr>PowerPoint Presentation</vt:lpstr>
      <vt:lpstr>Study Hints</vt:lpstr>
      <vt:lpstr>Text Color</vt:lpstr>
      <vt:lpstr>PowerPoint Presentation</vt:lpstr>
      <vt:lpstr>PowerPoint Presentation</vt:lpstr>
      <vt:lpstr>T6A01</vt:lpstr>
      <vt:lpstr>T6A01</vt:lpstr>
      <vt:lpstr>T6A02</vt:lpstr>
      <vt:lpstr>T6A02</vt:lpstr>
      <vt:lpstr>T6A03</vt:lpstr>
      <vt:lpstr>T6A03</vt:lpstr>
      <vt:lpstr>T6A04 </vt:lpstr>
      <vt:lpstr>T6A04 </vt:lpstr>
      <vt:lpstr>T6A05</vt:lpstr>
      <vt:lpstr>T6A05</vt:lpstr>
      <vt:lpstr>T6A06 </vt:lpstr>
      <vt:lpstr>T6A06 </vt:lpstr>
      <vt:lpstr>T6A07</vt:lpstr>
      <vt:lpstr>T6A07</vt:lpstr>
      <vt:lpstr>T6A08</vt:lpstr>
      <vt:lpstr>T6A08</vt:lpstr>
      <vt:lpstr>T6A09</vt:lpstr>
      <vt:lpstr>T6A09</vt:lpstr>
      <vt:lpstr>T6A10</vt:lpstr>
      <vt:lpstr>T6A10</vt:lpstr>
      <vt:lpstr>T6A11</vt:lpstr>
      <vt:lpstr>T6A11</vt:lpstr>
      <vt:lpstr>T6A12</vt:lpstr>
      <vt:lpstr>T6A12</vt:lpstr>
      <vt:lpstr>PowerPoint Presentation</vt:lpstr>
      <vt:lpstr>T6B01</vt:lpstr>
      <vt:lpstr>T6B01</vt:lpstr>
      <vt:lpstr>T6B02</vt:lpstr>
      <vt:lpstr>T6B02</vt:lpstr>
      <vt:lpstr>T6B03</vt:lpstr>
      <vt:lpstr>T6B03</vt:lpstr>
      <vt:lpstr>T6B04</vt:lpstr>
      <vt:lpstr>T6B04</vt:lpstr>
      <vt:lpstr>T6B05</vt:lpstr>
      <vt:lpstr>T6B05</vt:lpstr>
      <vt:lpstr>T6B06</vt:lpstr>
      <vt:lpstr>T6B06</vt:lpstr>
      <vt:lpstr>T6B07</vt:lpstr>
      <vt:lpstr>T6B07</vt:lpstr>
      <vt:lpstr>T6B08</vt:lpstr>
      <vt:lpstr>T6B08</vt:lpstr>
      <vt:lpstr>T6B09</vt:lpstr>
      <vt:lpstr>T6B09</vt:lpstr>
      <vt:lpstr>T6B10</vt:lpstr>
      <vt:lpstr>T6B10</vt:lpstr>
      <vt:lpstr>T6B11</vt:lpstr>
      <vt:lpstr>T6B11</vt:lpstr>
      <vt:lpstr>T6B12</vt:lpstr>
      <vt:lpstr>T6B12</vt:lpstr>
      <vt:lpstr>PowerPoint Presentation</vt:lpstr>
      <vt:lpstr>T6C01</vt:lpstr>
      <vt:lpstr>T6C01</vt:lpstr>
      <vt:lpstr>T6C02</vt:lpstr>
      <vt:lpstr>T6C02</vt:lpstr>
      <vt:lpstr>T6C03</vt:lpstr>
      <vt:lpstr>T6C03</vt:lpstr>
      <vt:lpstr>T6C04</vt:lpstr>
      <vt:lpstr>T6C04</vt:lpstr>
      <vt:lpstr>T6C05</vt:lpstr>
      <vt:lpstr>T6C05</vt:lpstr>
      <vt:lpstr>T6C06</vt:lpstr>
      <vt:lpstr>T6C06</vt:lpstr>
      <vt:lpstr>T6C07 </vt:lpstr>
      <vt:lpstr>T6C07 </vt:lpstr>
      <vt:lpstr>T6C08</vt:lpstr>
      <vt:lpstr>T6C08</vt:lpstr>
      <vt:lpstr>T6C09</vt:lpstr>
      <vt:lpstr>T6C09</vt:lpstr>
      <vt:lpstr>T6C10</vt:lpstr>
      <vt:lpstr>T6C10</vt:lpstr>
      <vt:lpstr>T6C11</vt:lpstr>
      <vt:lpstr>T6C11</vt:lpstr>
      <vt:lpstr>T6C12 </vt:lpstr>
      <vt:lpstr>T6C12 </vt:lpstr>
      <vt:lpstr>PowerPoint Presentation</vt:lpstr>
      <vt:lpstr>T6D01</vt:lpstr>
      <vt:lpstr>T6D01</vt:lpstr>
      <vt:lpstr>T6D02</vt:lpstr>
      <vt:lpstr>T6D02</vt:lpstr>
      <vt:lpstr>T6D03</vt:lpstr>
      <vt:lpstr>T6D03</vt:lpstr>
      <vt:lpstr>T6D04</vt:lpstr>
      <vt:lpstr>T6D04</vt:lpstr>
      <vt:lpstr>T6D05</vt:lpstr>
      <vt:lpstr>T6D05</vt:lpstr>
      <vt:lpstr>T6D06</vt:lpstr>
      <vt:lpstr>T6D06</vt:lpstr>
      <vt:lpstr>T6D07</vt:lpstr>
      <vt:lpstr>T6D07</vt:lpstr>
      <vt:lpstr>T6D08 </vt:lpstr>
      <vt:lpstr>T6D08 </vt:lpstr>
      <vt:lpstr>T6D09</vt:lpstr>
      <vt:lpstr>T6D09</vt:lpstr>
      <vt:lpstr>T6D10</vt:lpstr>
      <vt:lpstr>T6D10</vt:lpstr>
      <vt:lpstr>T6D11</vt:lpstr>
      <vt:lpstr>T6D11</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Hi-Landers Ham Class</dc:title>
  <dc:creator>Rich</dc:creator>
  <cp:lastModifiedBy>Rich Bugarin</cp:lastModifiedBy>
  <cp:revision>16</cp:revision>
  <dcterms:created xsi:type="dcterms:W3CDTF">2016-01-07T00:03:44Z</dcterms:created>
  <dcterms:modified xsi:type="dcterms:W3CDTF">2022-05-18T01:53:52Z</dcterms:modified>
</cp:coreProperties>
</file>